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12192000"/>
  <p:notesSz cx="6858000" cy="9144000"/>
  <p:embeddedFontLst>
    <p:embeddedFont>
      <p:font typeface="Space Mono"/>
      <p:regular r:id="rId21"/>
      <p:bold r:id="rId22"/>
      <p:italic r:id="rId23"/>
      <p:boldItalic r:id="rId24"/>
    </p:embeddedFont>
    <p:embeddedFont>
      <p:font typeface="Inter SemiBold"/>
      <p:regular r:id="rId25"/>
      <p:bold r:id="rId26"/>
      <p:italic r:id="rId27"/>
      <p:boldItalic r:id="rId28"/>
    </p:embeddedFont>
    <p:embeddedFont>
      <p:font typeface="Inter"/>
      <p:regular r:id="rId29"/>
      <p:bold r:id="rId30"/>
      <p:italic r:id="rId31"/>
      <p:boldItalic r:id="rId32"/>
    </p:embeddedFont>
    <p:embeddedFont>
      <p:font typeface="Urbanist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SpaceMono-bold.fntdata"/><Relationship Id="rId21" Type="http://schemas.openxmlformats.org/officeDocument/2006/relationships/font" Target="fonts/SpaceMono-regular.fntdata"/><Relationship Id="rId24" Type="http://schemas.openxmlformats.org/officeDocument/2006/relationships/font" Target="fonts/SpaceMono-boldItalic.fntdata"/><Relationship Id="rId23" Type="http://schemas.openxmlformats.org/officeDocument/2006/relationships/font" Target="fonts/SpaceMon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InterSemiBold-bold.fntdata"/><Relationship Id="rId25" Type="http://schemas.openxmlformats.org/officeDocument/2006/relationships/font" Target="fonts/InterSemiBold-regular.fntdata"/><Relationship Id="rId28" Type="http://schemas.openxmlformats.org/officeDocument/2006/relationships/font" Target="fonts/InterSemiBold-boldItalic.fntdata"/><Relationship Id="rId27" Type="http://schemas.openxmlformats.org/officeDocument/2006/relationships/font" Target="fonts/InterSemiBold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Inter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Inter-italic.fntdata"/><Relationship Id="rId30" Type="http://schemas.openxmlformats.org/officeDocument/2006/relationships/font" Target="fonts/Inter-bold.fntdata"/><Relationship Id="rId11" Type="http://schemas.openxmlformats.org/officeDocument/2006/relationships/slide" Target="slides/slide6.xml"/><Relationship Id="rId33" Type="http://schemas.openxmlformats.org/officeDocument/2006/relationships/font" Target="fonts/Urbanist-regular.fntdata"/><Relationship Id="rId10" Type="http://schemas.openxmlformats.org/officeDocument/2006/relationships/slide" Target="slides/slide5.xml"/><Relationship Id="rId32" Type="http://schemas.openxmlformats.org/officeDocument/2006/relationships/font" Target="fonts/Inter-boldItalic.fntdata"/><Relationship Id="rId13" Type="http://schemas.openxmlformats.org/officeDocument/2006/relationships/slide" Target="slides/slide8.xml"/><Relationship Id="rId35" Type="http://schemas.openxmlformats.org/officeDocument/2006/relationships/font" Target="fonts/Urbanist-italic.fntdata"/><Relationship Id="rId12" Type="http://schemas.openxmlformats.org/officeDocument/2006/relationships/slide" Target="slides/slide7.xml"/><Relationship Id="rId34" Type="http://schemas.openxmlformats.org/officeDocument/2006/relationships/font" Target="fonts/Urbanist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Urbanist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dcdc479b8a_0_2144:notes"/>
          <p:cNvSpPr txBox="1"/>
          <p:nvPr>
            <p:ph idx="1" type="body"/>
          </p:nvPr>
        </p:nvSpPr>
        <p:spPr>
          <a:xfrm>
            <a:off x="2286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dcdc479b8a_0_1809:notes"/>
          <p:cNvSpPr txBox="1"/>
          <p:nvPr>
            <p:ph idx="1" type="body"/>
          </p:nvPr>
        </p:nvSpPr>
        <p:spPr>
          <a:xfrm>
            <a:off x="2286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dcdc479b8a_0_1392:notes"/>
          <p:cNvSpPr txBox="1"/>
          <p:nvPr>
            <p:ph idx="1" type="body"/>
          </p:nvPr>
        </p:nvSpPr>
        <p:spPr>
          <a:xfrm>
            <a:off x="2286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Ask the audience what this is. They’ll say various answers, and you need to delve deeper. </a:t>
            </a:r>
            <a:endParaRPr/>
          </a:p>
        </p:txBody>
      </p:sp>
      <p:sp>
        <p:nvSpPr>
          <p:cNvPr id="109" name="Google Shape;10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dcdc479b8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g3dcdc479b8a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 1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2">
  <p:cSld name="Blank 2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2 1">
  <p:cSld name="Blank 2 1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5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3">
  <p:cSld name="Blank 4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enerated">
  <p:cSld name="Generated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8.png"/><Relationship Id="rId7" Type="http://schemas.openxmlformats.org/officeDocument/2006/relationships/image" Target="../media/image2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1.jpg"/><Relationship Id="rId4" Type="http://schemas.openxmlformats.org/officeDocument/2006/relationships/image" Target="../media/image29.jpg"/><Relationship Id="rId5" Type="http://schemas.openxmlformats.org/officeDocument/2006/relationships/image" Target="../media/image3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Relationship Id="rId4" Type="http://schemas.openxmlformats.org/officeDocument/2006/relationships/image" Target="../media/image24.png"/><Relationship Id="rId5" Type="http://schemas.openxmlformats.org/officeDocument/2006/relationships/image" Target="../media/image28.png"/><Relationship Id="rId6" Type="http://schemas.openxmlformats.org/officeDocument/2006/relationships/image" Target="../media/image27.png"/><Relationship Id="rId7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5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22.png"/><Relationship Id="rId7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6.png"/><Relationship Id="rId5" Type="http://schemas.openxmlformats.org/officeDocument/2006/relationships/image" Target="../media/image3.png"/><Relationship Id="rId6" Type="http://schemas.openxmlformats.org/officeDocument/2006/relationships/image" Target="../media/image1.png"/><Relationship Id="rId7" Type="http://schemas.openxmlformats.org/officeDocument/2006/relationships/image" Target="../media/image6.png"/><Relationship Id="rId8" Type="http://schemas.openxmlformats.org/officeDocument/2006/relationships/image" Target="../media/image2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21.png"/><Relationship Id="rId5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3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0E14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01" name="Google Shape;10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2" name="Google Shape;102;p18"/>
          <p:cNvPicPr preferRelativeResize="0"/>
          <p:nvPr/>
        </p:nvPicPr>
        <p:blipFill rotWithShape="1">
          <a:blip r:embed="rId4">
            <a:alphaModFix/>
          </a:blip>
          <a:srcRect b="838640" l="-5170" r="5170" t="-836785"/>
          <a:stretch/>
        </p:blipFill>
        <p:spPr>
          <a:xfrm>
            <a:off x="0" y="0"/>
            <a:ext cx="11049000" cy="5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8"/>
          <p:cNvSpPr txBox="1"/>
          <p:nvPr/>
        </p:nvSpPr>
        <p:spPr>
          <a:xfrm>
            <a:off x="295275" y="1549747"/>
            <a:ext cx="11601600" cy="21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9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00">
                <a:solidFill>
                  <a:srgbClr val="F8FAFC"/>
                </a:solidFill>
                <a:latin typeface="Urbanist"/>
                <a:ea typeface="Urbanist"/>
                <a:cs typeface="Urbanist"/>
                <a:sym typeface="Urbanist"/>
              </a:rPr>
              <a:t>“</a:t>
            </a:r>
            <a:r>
              <a:rPr b="1" i="0" lang="en-US" sz="6600" u="none" cap="none" strike="noStrike">
                <a:solidFill>
                  <a:srgbClr val="F8FAFC"/>
                </a:solidFill>
                <a:latin typeface="Urbanist"/>
                <a:ea typeface="Urbanist"/>
                <a:cs typeface="Urbanist"/>
                <a:sym typeface="Urbanist"/>
              </a:rPr>
              <a:t>Data</a:t>
            </a:r>
            <a:r>
              <a:rPr b="1" lang="en-US" sz="6600">
                <a:solidFill>
                  <a:srgbClr val="F8FAFC"/>
                </a:solidFill>
                <a:latin typeface="Urbanist"/>
                <a:ea typeface="Urbanist"/>
                <a:cs typeface="Urbanist"/>
                <a:sym typeface="Urbanist"/>
              </a:rPr>
              <a:t>”</a:t>
            </a:r>
            <a:r>
              <a:rPr b="1" i="0" lang="en-US" sz="6600" u="none" cap="none" strike="noStrike">
                <a:solidFill>
                  <a:srgbClr val="F8FAFC"/>
                </a:solidFill>
                <a:latin typeface="Urbanist"/>
                <a:ea typeface="Urbanist"/>
                <a:cs typeface="Urbanist"/>
                <a:sym typeface="Urbanist"/>
              </a:rPr>
              <a:t> Is a Lossy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6600" u="none" cap="none" strike="noStrike">
                <a:solidFill>
                  <a:srgbClr val="F8FAFC"/>
                </a:solidFill>
                <a:latin typeface="Urbanist"/>
                <a:ea typeface="Urbanist"/>
                <a:cs typeface="Urbanist"/>
                <a:sym typeface="Urbanist"/>
              </a:rPr>
              <a:t> Compression of Reality</a:t>
            </a:r>
            <a:endParaRPr/>
          </a:p>
        </p:txBody>
      </p:sp>
      <p:sp>
        <p:nvSpPr>
          <p:cNvPr id="104" name="Google Shape;104;p18"/>
          <p:cNvSpPr txBox="1"/>
          <p:nvPr/>
        </p:nvSpPr>
        <p:spPr>
          <a:xfrm>
            <a:off x="571500" y="3819102"/>
            <a:ext cx="11049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8"/>
          <p:cNvSpPr txBox="1"/>
          <p:nvPr/>
        </p:nvSpPr>
        <p:spPr>
          <a:xfrm>
            <a:off x="571500" y="4053997"/>
            <a:ext cx="11049000" cy="2079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>
                <a:solidFill>
                  <a:srgbClr val="94A3B8"/>
                </a:solidFill>
                <a:latin typeface="Space Mono"/>
                <a:ea typeface="Space Mono"/>
                <a:cs typeface="Space Mono"/>
                <a:sym typeface="Space Mono"/>
              </a:rPr>
              <a:t>An Exploration of Representations &amp; Abstraction</a:t>
            </a:r>
            <a:endParaRPr b="0" i="0" sz="1350">
              <a:solidFill>
                <a:srgbClr val="94A3B8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106" name="Google Shape;106;p18"/>
          <p:cNvSpPr txBox="1"/>
          <p:nvPr/>
        </p:nvSpPr>
        <p:spPr>
          <a:xfrm>
            <a:off x="571500" y="5905500"/>
            <a:ext cx="11049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94A3B8"/>
                </a:solidFill>
                <a:latin typeface="Space Mono"/>
                <a:ea typeface="Space Mono"/>
                <a:cs typeface="Space Mono"/>
                <a:sym typeface="Space Mono"/>
              </a:rPr>
              <a:t>Presented by: Mitchell Aaron Carroll</a:t>
            </a:r>
            <a:endParaRPr sz="1100">
              <a:solidFill>
                <a:srgbClr val="94A3B8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10B981"/>
                </a:solidFill>
                <a:latin typeface="Space Mono"/>
                <a:ea typeface="Space Mono"/>
                <a:cs typeface="Space Mono"/>
                <a:sym typeface="Space Mono"/>
              </a:rPr>
              <a:t>2026-03-31</a:t>
            </a:r>
            <a:endParaRPr sz="1000">
              <a:solidFill>
                <a:srgbClr val="10B981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0E14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24" name="Google Shape;22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7"/>
          <p:cNvSpPr txBox="1"/>
          <p:nvPr/>
        </p:nvSpPr>
        <p:spPr>
          <a:xfrm>
            <a:off x="1000125" y="3035498"/>
            <a:ext cx="1062037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F8FAFC"/>
                </a:solidFill>
                <a:latin typeface="Inter"/>
                <a:ea typeface="Inter"/>
                <a:cs typeface="Inter"/>
                <a:sym typeface="Inter"/>
              </a:rPr>
              <a:t>Semantic Over-Compression:</a:t>
            </a:r>
            <a:r>
              <a:rPr b="0" i="0" lang="en-US" sz="1650" u="none" cap="none" strike="noStrike">
                <a:solidFill>
                  <a:srgbClr val="F8FAFC"/>
                </a:solidFill>
                <a:latin typeface="Inter"/>
                <a:ea typeface="Inter"/>
                <a:cs typeface="Inter"/>
                <a:sym typeface="Inter"/>
              </a:rPr>
              <a:t> Modeling the "Action" but losing the "Intent." (Clicks vs. Desire).</a:t>
            </a:r>
            <a:endParaRPr/>
          </a:p>
        </p:txBody>
      </p:sp>
      <p:sp>
        <p:nvSpPr>
          <p:cNvPr id="226" name="Google Shape;226;p27"/>
          <p:cNvSpPr txBox="1"/>
          <p:nvPr/>
        </p:nvSpPr>
        <p:spPr>
          <a:xfrm>
            <a:off x="1000125" y="3473648"/>
            <a:ext cx="1062037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F8FAFC"/>
                </a:solidFill>
                <a:latin typeface="Inter"/>
                <a:ea typeface="Inter"/>
                <a:cs typeface="Inter"/>
                <a:sym typeface="Inter"/>
              </a:rPr>
              <a:t>Snapshot Fallacy:</a:t>
            </a:r>
            <a:r>
              <a:rPr b="0" i="0" lang="en-US" sz="1650" u="none" cap="none" strike="noStrike">
                <a:solidFill>
                  <a:srgbClr val="F8FAFC"/>
                </a:solidFill>
                <a:latin typeface="Inter"/>
                <a:ea typeface="Inter"/>
                <a:cs typeface="Inter"/>
                <a:sym typeface="Inter"/>
              </a:rPr>
              <a:t> Treating a dynamic temporal reality as a static table row.</a:t>
            </a:r>
            <a:endParaRPr/>
          </a:p>
        </p:txBody>
      </p:sp>
      <p:sp>
        <p:nvSpPr>
          <p:cNvPr id="227" name="Google Shape;227;p27"/>
          <p:cNvSpPr txBox="1"/>
          <p:nvPr/>
        </p:nvSpPr>
        <p:spPr>
          <a:xfrm>
            <a:off x="1000125" y="3911798"/>
            <a:ext cx="1062037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F8FAFC"/>
                </a:solidFill>
                <a:latin typeface="Inter"/>
                <a:ea typeface="Inter"/>
                <a:cs typeface="Inter"/>
                <a:sym typeface="Inter"/>
              </a:rPr>
              <a:t>The Proxy Trap:</a:t>
            </a:r>
            <a:r>
              <a:rPr b="0" i="0" lang="en-US" sz="1650" u="none" cap="none" strike="noStrike">
                <a:solidFill>
                  <a:srgbClr val="F8FAFC"/>
                </a:solidFill>
                <a:latin typeface="Inter"/>
                <a:ea typeface="Inter"/>
                <a:cs typeface="Inter"/>
                <a:sym typeface="Inter"/>
              </a:rPr>
              <a:t> Optimizing for a captured metric that is only weakly correlated with the discarded reality.</a:t>
            </a:r>
            <a:endParaRPr/>
          </a:p>
        </p:txBody>
      </p:sp>
      <p:sp>
        <p:nvSpPr>
          <p:cNvPr id="228" name="Google Shape;228;p27"/>
          <p:cNvSpPr txBox="1"/>
          <p:nvPr/>
        </p:nvSpPr>
        <p:spPr>
          <a:xfrm>
            <a:off x="1000125" y="4349948"/>
            <a:ext cx="1062037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F8FAFC"/>
                </a:solidFill>
                <a:latin typeface="Inter"/>
                <a:ea typeface="Inter"/>
                <a:cs typeface="Inter"/>
                <a:sym typeface="Inter"/>
              </a:rPr>
              <a:t>Latent Hallucination:</a:t>
            </a:r>
            <a:r>
              <a:rPr b="0" i="0" lang="en-US" sz="1650" u="none" cap="none" strike="noStrike">
                <a:solidFill>
                  <a:srgbClr val="F8FAFC"/>
                </a:solidFill>
                <a:latin typeface="Inter"/>
                <a:ea typeface="Inter"/>
                <a:cs typeface="Inter"/>
                <a:sym typeface="Inter"/>
              </a:rPr>
              <a:t> When AI fills gaps in lossy data with statistical noise that "looks" like signal.</a:t>
            </a:r>
            <a:endParaRPr/>
          </a:p>
        </p:txBody>
      </p:sp>
      <p:pic>
        <p:nvPicPr>
          <p:cNvPr descr="image.png" id="229" name="Google Shape;229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3083123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30" name="Google Shape;230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1500" y="3521273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31" name="Google Shape;231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1500" y="3959423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32" name="Google Shape;232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71500" y="4397573"/>
            <a:ext cx="228600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7"/>
          <p:cNvSpPr txBox="1"/>
          <p:nvPr/>
        </p:nvSpPr>
        <p:spPr>
          <a:xfrm>
            <a:off x="571500" y="571500"/>
            <a:ext cx="11601450" cy="4894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99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F8FAFC"/>
                </a:solidFill>
                <a:latin typeface="Urbanist"/>
                <a:ea typeface="Urbanist"/>
                <a:cs typeface="Urbanist"/>
                <a:sym typeface="Urbanist"/>
              </a:rPr>
              <a:t>Where Failure Happens</a:t>
            </a:r>
            <a:endParaRPr/>
          </a:p>
        </p:txBody>
      </p:sp>
      <p:sp>
        <p:nvSpPr>
          <p:cNvPr id="234" name="Google Shape;234;p27"/>
          <p:cNvSpPr/>
          <p:nvPr/>
        </p:nvSpPr>
        <p:spPr>
          <a:xfrm>
            <a:off x="571500" y="1127670"/>
            <a:ext cx="11049000" cy="28575"/>
          </a:xfrm>
          <a:prstGeom prst="rect">
            <a:avLst/>
          </a:prstGeom>
          <a:solidFill>
            <a:srgbClr val="10B9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0E14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8"/>
          <p:cNvSpPr/>
          <p:nvPr/>
        </p:nvSpPr>
        <p:spPr>
          <a:xfrm>
            <a:off x="571500" y="952500"/>
            <a:ext cx="11049000" cy="28500"/>
          </a:xfrm>
          <a:prstGeom prst="rect">
            <a:avLst/>
          </a:prstGeom>
          <a:solidFill>
            <a:srgbClr val="10B98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8"/>
          <p:cNvSpPr txBox="1"/>
          <p:nvPr/>
        </p:nvSpPr>
        <p:spPr>
          <a:xfrm>
            <a:off x="571500" y="381000"/>
            <a:ext cx="11049000" cy="5715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8FAFC"/>
                </a:solidFill>
                <a:latin typeface="Urbanist"/>
                <a:ea typeface="Urbanist"/>
                <a:cs typeface="Urbanist"/>
                <a:sym typeface="Urbanist"/>
              </a:rPr>
              <a:t>Compression in the Real World</a:t>
            </a:r>
            <a:endParaRPr b="1" sz="3600">
              <a:solidFill>
                <a:srgbClr val="F8FAFC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40" name="Google Shape;240;p28"/>
          <p:cNvSpPr txBox="1"/>
          <p:nvPr/>
        </p:nvSpPr>
        <p:spPr>
          <a:xfrm>
            <a:off x="571500" y="1095375"/>
            <a:ext cx="11049000" cy="381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rgbClr val="10B981"/>
                </a:solidFill>
                <a:latin typeface="Urbanist"/>
                <a:ea typeface="Urbanist"/>
                <a:cs typeface="Urbanist"/>
                <a:sym typeface="Urbanist"/>
              </a:rPr>
              <a:t>Mastering the art of what to keep and what to discard.</a:t>
            </a:r>
            <a:endParaRPr b="0" sz="1800">
              <a:solidFill>
                <a:srgbClr val="10B98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41" name="Google Shape;241;p28"/>
          <p:cNvSpPr/>
          <p:nvPr/>
        </p:nvSpPr>
        <p:spPr>
          <a:xfrm>
            <a:off x="876300" y="2095500"/>
            <a:ext cx="3429000" cy="3048000"/>
          </a:xfrm>
          <a:prstGeom prst="roundRect">
            <a:avLst>
              <a:gd fmla="val 2500" name="adj"/>
            </a:avLst>
          </a:prstGeom>
          <a:solidFill>
            <a:srgbClr val="161B22"/>
          </a:solidFill>
          <a:ln cap="flat" cmpd="sng" w="9525">
            <a:solidFill>
              <a:srgbClr val="3036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8"/>
          <p:cNvSpPr txBox="1"/>
          <p:nvPr/>
        </p:nvSpPr>
        <p:spPr>
          <a:xfrm>
            <a:off x="1066800" y="4143375"/>
            <a:ext cx="3048000" cy="3333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10B981"/>
                </a:solidFill>
                <a:latin typeface="Urbanist"/>
                <a:ea typeface="Urbanist"/>
                <a:cs typeface="Urbanist"/>
                <a:sym typeface="Urbanist"/>
              </a:rPr>
              <a:t>Blueprints</a:t>
            </a:r>
            <a:endParaRPr b="1" sz="1800">
              <a:solidFill>
                <a:srgbClr val="10B98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43" name="Google Shape;243;p28"/>
          <p:cNvSpPr txBox="1"/>
          <p:nvPr/>
        </p:nvSpPr>
        <p:spPr>
          <a:xfrm>
            <a:off x="1066800" y="4476750"/>
            <a:ext cx="3048000" cy="5715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10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A house is</a:t>
            </a:r>
            <a:r>
              <a:rPr lang="en-US" sz="110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complex physical structure</a:t>
            </a:r>
            <a:r>
              <a:rPr b="0" lang="en-US" sz="110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; a blueprint is a few lines. </a:t>
            </a:r>
            <a:r>
              <a:rPr lang="en-US" sz="110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Yet, we can still use the blueprints to build</a:t>
            </a:r>
            <a:r>
              <a:rPr b="0" lang="en-US" sz="110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b="0" sz="1100">
              <a:solidFill>
                <a:srgbClr val="CBD5E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44" name="Google Shape;244;p28"/>
          <p:cNvSpPr/>
          <p:nvPr/>
        </p:nvSpPr>
        <p:spPr>
          <a:xfrm>
            <a:off x="4369825" y="2095500"/>
            <a:ext cx="3429000" cy="3048000"/>
          </a:xfrm>
          <a:prstGeom prst="roundRect">
            <a:avLst>
              <a:gd fmla="val 2500" name="adj"/>
            </a:avLst>
          </a:prstGeom>
          <a:solidFill>
            <a:srgbClr val="161B22"/>
          </a:solidFill>
          <a:ln cap="flat" cmpd="sng" w="9525">
            <a:solidFill>
              <a:srgbClr val="3036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8"/>
          <p:cNvSpPr txBox="1"/>
          <p:nvPr/>
        </p:nvSpPr>
        <p:spPr>
          <a:xfrm>
            <a:off x="4465075" y="4143375"/>
            <a:ext cx="3048000" cy="3333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10B981"/>
                </a:solidFill>
                <a:latin typeface="Urbanist"/>
                <a:ea typeface="Urbanist"/>
                <a:cs typeface="Urbanist"/>
                <a:sym typeface="Urbanist"/>
              </a:rPr>
              <a:t>Transit Maps</a:t>
            </a:r>
            <a:endParaRPr b="1" sz="1800">
              <a:solidFill>
                <a:srgbClr val="10B98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46" name="Google Shape;246;p28"/>
          <p:cNvSpPr txBox="1"/>
          <p:nvPr/>
        </p:nvSpPr>
        <p:spPr>
          <a:xfrm>
            <a:off x="4560325" y="4467225"/>
            <a:ext cx="3048000" cy="5715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10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The most useful maps are geographically "wrong." They distort distance to clarify the only thing that matters: the connections.</a:t>
            </a:r>
            <a:endParaRPr b="0" sz="1100">
              <a:solidFill>
                <a:srgbClr val="CBD5E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47" name="Google Shape;247;p28"/>
          <p:cNvSpPr/>
          <p:nvPr/>
        </p:nvSpPr>
        <p:spPr>
          <a:xfrm>
            <a:off x="7863350" y="2095500"/>
            <a:ext cx="3429000" cy="3048000"/>
          </a:xfrm>
          <a:prstGeom prst="roundRect">
            <a:avLst>
              <a:gd fmla="val 2500" name="adj"/>
            </a:avLst>
          </a:prstGeom>
          <a:solidFill>
            <a:srgbClr val="161B22"/>
          </a:solidFill>
          <a:ln cap="flat" cmpd="sng" w="9525">
            <a:solidFill>
              <a:srgbClr val="3036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8" name="Google Shape;248;p28"/>
          <p:cNvPicPr preferRelativeResize="0"/>
          <p:nvPr/>
        </p:nvPicPr>
        <p:blipFill rotWithShape="1">
          <a:blip r:embed="rId3">
            <a:alphaModFix/>
          </a:blip>
          <a:srcRect b="4573" l="-708" r="3743" t="-3338"/>
          <a:stretch/>
        </p:blipFill>
        <p:spPr>
          <a:xfrm>
            <a:off x="7863350" y="2057637"/>
            <a:ext cx="3429000" cy="1905000"/>
          </a:xfrm>
          <a:prstGeom prst="roundRect">
            <a:avLst>
              <a:gd fmla="val 4000" name="adj"/>
            </a:avLst>
          </a:prstGeom>
          <a:noFill/>
          <a:ln>
            <a:noFill/>
          </a:ln>
        </p:spPr>
      </p:pic>
      <p:sp>
        <p:nvSpPr>
          <p:cNvPr id="249" name="Google Shape;249;p28"/>
          <p:cNvSpPr txBox="1"/>
          <p:nvPr/>
        </p:nvSpPr>
        <p:spPr>
          <a:xfrm>
            <a:off x="8053850" y="4143375"/>
            <a:ext cx="3048000" cy="3333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10B981"/>
                </a:solidFill>
                <a:latin typeface="Urbanist"/>
                <a:ea typeface="Urbanist"/>
                <a:cs typeface="Urbanist"/>
                <a:sym typeface="Urbanist"/>
              </a:rPr>
              <a:t>Cooking Recipes</a:t>
            </a:r>
            <a:endParaRPr b="1" sz="1800">
              <a:solidFill>
                <a:srgbClr val="10B98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50" name="Google Shape;250;p28"/>
          <p:cNvSpPr txBox="1"/>
          <p:nvPr/>
        </p:nvSpPr>
        <p:spPr>
          <a:xfrm>
            <a:off x="8053850" y="4476750"/>
            <a:ext cx="3048000" cy="5715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118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A recipe ignores the exact weight of an egg. It provides a functional approximation that ensures a successful meal every time.</a:t>
            </a:r>
            <a:endParaRPr b="0" sz="1118">
              <a:solidFill>
                <a:srgbClr val="CBD5E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51" name="Google Shape;251;p28"/>
          <p:cNvPicPr preferRelativeResize="0"/>
          <p:nvPr/>
        </p:nvPicPr>
        <p:blipFill rotWithShape="1">
          <a:blip r:embed="rId4">
            <a:alphaModFix/>
          </a:blip>
          <a:srcRect b="4573" l="-708" r="3743" t="-3338"/>
          <a:stretch/>
        </p:blipFill>
        <p:spPr>
          <a:xfrm>
            <a:off x="876300" y="2057625"/>
            <a:ext cx="3429000" cy="1905000"/>
          </a:xfrm>
          <a:prstGeom prst="roundRect">
            <a:avLst>
              <a:gd fmla="val 4000" name="adj"/>
            </a:avLst>
          </a:prstGeom>
          <a:noFill/>
          <a:ln>
            <a:noFill/>
          </a:ln>
        </p:spPr>
      </p:pic>
      <p:pic>
        <p:nvPicPr>
          <p:cNvPr id="252" name="Google Shape;252;p28"/>
          <p:cNvPicPr preferRelativeResize="0"/>
          <p:nvPr/>
        </p:nvPicPr>
        <p:blipFill rotWithShape="1">
          <a:blip r:embed="rId5">
            <a:alphaModFix/>
          </a:blip>
          <a:srcRect b="4573" l="-708" r="3743" t="-3338"/>
          <a:stretch/>
        </p:blipFill>
        <p:spPr>
          <a:xfrm>
            <a:off x="4305300" y="2019300"/>
            <a:ext cx="3429000" cy="1905000"/>
          </a:xfrm>
          <a:prstGeom prst="roundRect">
            <a:avLst>
              <a:gd fmla="val 4000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0E14"/>
        </a:soli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9"/>
          <p:cNvSpPr/>
          <p:nvPr/>
        </p:nvSpPr>
        <p:spPr>
          <a:xfrm>
            <a:off x="571500" y="952500"/>
            <a:ext cx="11049000" cy="28500"/>
          </a:xfrm>
          <a:prstGeom prst="rect">
            <a:avLst/>
          </a:prstGeom>
          <a:solidFill>
            <a:srgbClr val="10B98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9"/>
          <p:cNvSpPr txBox="1"/>
          <p:nvPr/>
        </p:nvSpPr>
        <p:spPr>
          <a:xfrm>
            <a:off x="571500" y="428625"/>
            <a:ext cx="8001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8FAFC"/>
                </a:solidFill>
                <a:latin typeface="Urbanist"/>
                <a:ea typeface="Urbanist"/>
                <a:cs typeface="Urbanist"/>
                <a:sym typeface="Urbanist"/>
              </a:rPr>
              <a:t>Useful Compression</a:t>
            </a:r>
            <a:endParaRPr b="1" sz="3200">
              <a:solidFill>
                <a:srgbClr val="F8FAFC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59" name="Google Shape;259;p29"/>
          <p:cNvSpPr txBox="1"/>
          <p:nvPr/>
        </p:nvSpPr>
        <p:spPr>
          <a:xfrm>
            <a:off x="571500" y="1524000"/>
            <a:ext cx="42864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CBD5E1"/>
              </a:buClr>
              <a:buSzPts val="1400"/>
              <a:buFont typeface="Inter"/>
              <a:buChar char="●"/>
            </a:pPr>
            <a:r>
              <a:rPr b="0" lang="en-US" sz="140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We cannot model reality fully</a:t>
            </a:r>
            <a:endParaRPr b="0" sz="1400">
              <a:solidFill>
                <a:srgbClr val="CBD5E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rtl="0" algn="l">
              <a:spcBef>
                <a:spcPts val="900"/>
              </a:spcBef>
              <a:spcAft>
                <a:spcPts val="0"/>
              </a:spcAft>
              <a:buClr>
                <a:srgbClr val="CBD5E1"/>
              </a:buClr>
              <a:buSzPts val="1400"/>
              <a:buFont typeface="Inter"/>
              <a:buChar char="●"/>
            </a:pPr>
            <a:r>
              <a:rPr b="0" lang="en-US" sz="140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Every system compresses reality</a:t>
            </a:r>
            <a:endParaRPr b="0" sz="1400">
              <a:solidFill>
                <a:srgbClr val="CBD5E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rtl="0" algn="l">
              <a:spcBef>
                <a:spcPts val="900"/>
              </a:spcBef>
              <a:spcAft>
                <a:spcPts val="0"/>
              </a:spcAft>
              <a:buClr>
                <a:srgbClr val="CBD5E1"/>
              </a:buClr>
              <a:buSzPts val="1400"/>
              <a:buFont typeface="Inter"/>
              <a:buChar char="●"/>
            </a:pPr>
            <a:r>
              <a:rPr b="0" lang="en-US" sz="140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Compression introduces loss</a:t>
            </a:r>
            <a:endParaRPr b="0" sz="1400">
              <a:solidFill>
                <a:srgbClr val="CBD5E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rtl="0" algn="l">
              <a:spcBef>
                <a:spcPts val="900"/>
              </a:spcBef>
              <a:spcAft>
                <a:spcPts val="900"/>
              </a:spcAft>
              <a:buClr>
                <a:srgbClr val="CBD5E1"/>
              </a:buClr>
              <a:buSzPts val="1400"/>
              <a:buFont typeface="Inter"/>
              <a:buChar char="●"/>
            </a:pPr>
            <a:r>
              <a:rPr b="0" lang="en-US" sz="140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Success comes from choosing what to ignore</a:t>
            </a:r>
            <a:endParaRPr b="0" sz="1400">
              <a:solidFill>
                <a:srgbClr val="CBD5E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60" name="Google Shape;260;p29"/>
          <p:cNvSpPr/>
          <p:nvPr/>
        </p:nvSpPr>
        <p:spPr>
          <a:xfrm>
            <a:off x="2095500" y="3619500"/>
            <a:ext cx="8001000" cy="952500"/>
          </a:xfrm>
          <a:prstGeom prst="roundRect">
            <a:avLst>
              <a:gd fmla="val 8000" name="adj"/>
            </a:avLst>
          </a:prstGeom>
          <a:solidFill>
            <a:srgbClr val="161B22"/>
          </a:solidFill>
          <a:ln cap="flat" cmpd="sng" w="9525">
            <a:solidFill>
              <a:srgbClr val="3036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9"/>
          <p:cNvSpPr txBox="1"/>
          <p:nvPr/>
        </p:nvSpPr>
        <p:spPr>
          <a:xfrm>
            <a:off x="2381250" y="3619500"/>
            <a:ext cx="74295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10B981"/>
                </a:solidFill>
                <a:latin typeface="Urbanist"/>
                <a:ea typeface="Urbanist"/>
                <a:cs typeface="Urbanist"/>
                <a:sym typeface="Urbanist"/>
              </a:rPr>
              <a:t>The question isn’t what you capture. It’s what you can afford to ignore.</a:t>
            </a:r>
            <a:endParaRPr b="1" sz="2200">
              <a:solidFill>
                <a:srgbClr val="10B98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66" name="Google Shape;26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0"/>
          <p:cNvSpPr txBox="1"/>
          <p:nvPr/>
        </p:nvSpPr>
        <p:spPr>
          <a:xfrm>
            <a:off x="295275" y="1789807"/>
            <a:ext cx="11601450" cy="7542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10B981"/>
                </a:solidFill>
                <a:latin typeface="Urbanist"/>
                <a:ea typeface="Urbanist"/>
                <a:cs typeface="Urbanist"/>
                <a:sym typeface="Urbanist"/>
              </a:rPr>
              <a:t>The Latent Future</a:t>
            </a:r>
            <a:endParaRPr/>
          </a:p>
        </p:txBody>
      </p:sp>
      <p:sp>
        <p:nvSpPr>
          <p:cNvPr id="268" name="Google Shape;268;p30"/>
          <p:cNvSpPr txBox="1"/>
          <p:nvPr/>
        </p:nvSpPr>
        <p:spPr>
          <a:xfrm>
            <a:off x="571500" y="2734567"/>
            <a:ext cx="11049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8FAFC"/>
                </a:solidFill>
                <a:latin typeface="Urbanist"/>
                <a:ea typeface="Urbanist"/>
                <a:cs typeface="Urbanist"/>
                <a:sym typeface="Urbanist"/>
              </a:rPr>
              <a:t>Moving from Discrete Schemas to Continuous Probabilities</a:t>
            </a:r>
            <a:endParaRPr/>
          </a:p>
        </p:txBody>
      </p:sp>
      <p:sp>
        <p:nvSpPr>
          <p:cNvPr id="269" name="Google Shape;269;p30"/>
          <p:cNvSpPr txBox="1"/>
          <p:nvPr/>
        </p:nvSpPr>
        <p:spPr>
          <a:xfrm>
            <a:off x="2047875" y="3572767"/>
            <a:ext cx="8096250" cy="1114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50" u="none" cap="none" strike="noStrik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The next generation of industry models won't be defined by rows and columns, but by high-dimensional </a:t>
            </a:r>
            <a:r>
              <a:rPr b="1" i="0" lang="en-US" sz="1950" u="none" cap="none" strike="noStrik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Latent Embeddings</a:t>
            </a:r>
            <a:r>
              <a:rPr b="0" i="0" lang="en-US" sz="1950" u="none" cap="none" strike="noStrik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that preserve the "soul" of reality through functional approximation.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0E14"/>
        </a:solid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1"/>
          <p:cNvSpPr/>
          <p:nvPr/>
        </p:nvSpPr>
        <p:spPr>
          <a:xfrm>
            <a:off x="571500" y="952500"/>
            <a:ext cx="11049000" cy="19200"/>
          </a:xfrm>
          <a:prstGeom prst="rect">
            <a:avLst/>
          </a:prstGeom>
          <a:solidFill>
            <a:srgbClr val="10B98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31"/>
          <p:cNvSpPr txBox="1"/>
          <p:nvPr/>
        </p:nvSpPr>
        <p:spPr>
          <a:xfrm>
            <a:off x="571500" y="428625"/>
            <a:ext cx="111663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8FAFC"/>
                </a:solidFill>
                <a:latin typeface="Urbanist"/>
                <a:ea typeface="Urbanist"/>
                <a:cs typeface="Urbanist"/>
                <a:sym typeface="Urbanist"/>
              </a:rPr>
              <a:t>Interactive Exercise: Encoding Reality</a:t>
            </a:r>
            <a:endParaRPr b="1" sz="3600">
              <a:solidFill>
                <a:srgbClr val="F8FAFC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grpSp>
        <p:nvGrpSpPr>
          <p:cNvPr id="276" name="Google Shape;276;p31"/>
          <p:cNvGrpSpPr/>
          <p:nvPr/>
        </p:nvGrpSpPr>
        <p:grpSpPr>
          <a:xfrm>
            <a:off x="571500" y="1333500"/>
            <a:ext cx="3492600" cy="1238400"/>
            <a:chOff x="0" y="0"/>
            <a:chExt cx="3492600" cy="1238400"/>
          </a:xfrm>
        </p:grpSpPr>
        <p:sp>
          <p:nvSpPr>
            <p:cNvPr id="277" name="Google Shape;277;p31"/>
            <p:cNvSpPr/>
            <p:nvPr/>
          </p:nvSpPr>
          <p:spPr>
            <a:xfrm>
              <a:off x="0" y="0"/>
              <a:ext cx="3492600" cy="1238400"/>
            </a:xfrm>
            <a:prstGeom prst="roundRect">
              <a:avLst>
                <a:gd fmla="val 6153" name="adj"/>
              </a:avLst>
            </a:prstGeom>
            <a:solidFill>
              <a:srgbClr val="161B22"/>
            </a:solidFill>
            <a:ln cap="flat" cmpd="sng" w="9525">
              <a:solidFill>
                <a:srgbClr val="30363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31"/>
            <p:cNvSpPr txBox="1"/>
            <p:nvPr/>
          </p:nvSpPr>
          <p:spPr>
            <a:xfrm>
              <a:off x="190500" y="190500"/>
              <a:ext cx="3111600" cy="8574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10">
                  <a:solidFill>
                    <a:srgbClr val="10B981"/>
                  </a:solidFill>
                  <a:latin typeface="Inter"/>
                  <a:ea typeface="Inter"/>
                  <a:cs typeface="Inter"/>
                  <a:sym typeface="Inter"/>
                </a:rPr>
                <a:t>Setup</a:t>
              </a:r>
              <a:endParaRPr b="1" sz="1110">
                <a:solidFill>
                  <a:srgbClr val="10B981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rtl="0" algn="l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b="0" lang="en-US" sz="1110">
                  <a:solidFill>
                    <a:srgbClr val="CBD5E1"/>
                  </a:solidFill>
                  <a:latin typeface="Inter"/>
                  <a:ea typeface="Inter"/>
                  <a:cs typeface="Inter"/>
                  <a:sym typeface="Inter"/>
                </a:rPr>
                <a:t>• Form pairs or groups of three</a:t>
              </a:r>
              <a:endParaRPr b="0" sz="111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rtl="0" algn="l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b="0" lang="en-US" sz="1110">
                  <a:solidFill>
                    <a:srgbClr val="CBD5E1"/>
                  </a:solidFill>
                  <a:latin typeface="Inter"/>
                  <a:ea typeface="Inter"/>
                  <a:cs typeface="Inter"/>
                  <a:sym typeface="Inter"/>
                </a:rPr>
                <a:t>• Identify Speaker &amp; Listeners</a:t>
              </a:r>
              <a:endParaRPr b="0" sz="111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279" name="Google Shape;279;p31"/>
          <p:cNvGrpSpPr/>
          <p:nvPr/>
        </p:nvGrpSpPr>
        <p:grpSpPr>
          <a:xfrm>
            <a:off x="4254494" y="1333500"/>
            <a:ext cx="7365900" cy="2476500"/>
            <a:chOff x="873119" y="0"/>
            <a:chExt cx="7365900" cy="2476500"/>
          </a:xfrm>
        </p:grpSpPr>
        <p:sp>
          <p:nvSpPr>
            <p:cNvPr id="280" name="Google Shape;280;p31"/>
            <p:cNvSpPr/>
            <p:nvPr/>
          </p:nvSpPr>
          <p:spPr>
            <a:xfrm>
              <a:off x="873119" y="0"/>
              <a:ext cx="7365900" cy="2476500"/>
            </a:xfrm>
            <a:prstGeom prst="roundRect">
              <a:avLst>
                <a:gd fmla="val 3076" name="adj"/>
              </a:avLst>
            </a:prstGeom>
            <a:solidFill>
              <a:srgbClr val="161B22"/>
            </a:solidFill>
            <a:ln cap="flat" cmpd="sng" w="9525">
              <a:solidFill>
                <a:srgbClr val="30363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31"/>
            <p:cNvSpPr txBox="1"/>
            <p:nvPr/>
          </p:nvSpPr>
          <p:spPr>
            <a:xfrm>
              <a:off x="1158869" y="190500"/>
              <a:ext cx="6794400" cy="3810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10B981"/>
                  </a:solidFill>
                  <a:latin typeface="Urbanist"/>
                  <a:ea typeface="Urbanist"/>
                  <a:cs typeface="Urbanist"/>
                  <a:sym typeface="Urbanist"/>
                </a:rPr>
                <a:t>Instructions</a:t>
              </a:r>
              <a:endParaRPr b="1" sz="1800">
                <a:solidFill>
                  <a:srgbClr val="10B981"/>
                </a:solidFill>
                <a:latin typeface="Urbanist"/>
                <a:ea typeface="Urbanist"/>
                <a:cs typeface="Urbanist"/>
                <a:sym typeface="Urbanist"/>
              </a:endParaRPr>
            </a:p>
          </p:txBody>
        </p:sp>
        <p:grpSp>
          <p:nvGrpSpPr>
            <p:cNvPr id="282" name="Google Shape;282;p31"/>
            <p:cNvGrpSpPr/>
            <p:nvPr/>
          </p:nvGrpSpPr>
          <p:grpSpPr>
            <a:xfrm>
              <a:off x="1158869" y="666750"/>
              <a:ext cx="6794400" cy="571500"/>
              <a:chOff x="873119" y="0"/>
              <a:chExt cx="6794400" cy="571500"/>
            </a:xfrm>
          </p:grpSpPr>
          <p:sp>
            <p:nvSpPr>
              <p:cNvPr id="283" name="Google Shape;283;p31"/>
              <p:cNvSpPr txBox="1"/>
              <p:nvPr/>
            </p:nvSpPr>
            <p:spPr>
              <a:xfrm>
                <a:off x="873119" y="0"/>
                <a:ext cx="1143000" cy="285900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0">
                    <a:solidFill>
                      <a:srgbClr val="10B981"/>
                    </a:solidFill>
                    <a:latin typeface="Inter"/>
                    <a:ea typeface="Inter"/>
                    <a:cs typeface="Inter"/>
                    <a:sym typeface="Inter"/>
                  </a:rPr>
                  <a:t>Speaker</a:t>
                </a:r>
                <a:endParaRPr b="1" sz="1400">
                  <a:solidFill>
                    <a:srgbClr val="10B98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sp>
            <p:nvSpPr>
              <p:cNvPr id="284" name="Google Shape;284;p31"/>
              <p:cNvSpPr txBox="1"/>
              <p:nvPr/>
            </p:nvSpPr>
            <p:spPr>
              <a:xfrm>
                <a:off x="2206619" y="0"/>
                <a:ext cx="5460900" cy="571500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lang="en-US" sz="1110">
                    <a:solidFill>
                      <a:srgbClr val="CBD5E1"/>
                    </a:solidFill>
                    <a:latin typeface="Inter"/>
                    <a:ea typeface="Inter"/>
                    <a:cs typeface="Inter"/>
                    <a:sym typeface="Inter"/>
                  </a:rPr>
                  <a:t>Think of a simple object (don't name it). Describe it for 30–60 seconds.</a:t>
                </a:r>
                <a:endParaRPr b="0" sz="1110">
                  <a:solidFill>
                    <a:srgbClr val="CBD5E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</p:grpSp>
        <p:grpSp>
          <p:nvGrpSpPr>
            <p:cNvPr id="285" name="Google Shape;285;p31"/>
            <p:cNvGrpSpPr/>
            <p:nvPr/>
          </p:nvGrpSpPr>
          <p:grpSpPr>
            <a:xfrm>
              <a:off x="1158869" y="1619250"/>
              <a:ext cx="6794400" cy="571500"/>
              <a:chOff x="873119" y="190500"/>
              <a:chExt cx="6794400" cy="571500"/>
            </a:xfrm>
          </p:grpSpPr>
          <p:sp>
            <p:nvSpPr>
              <p:cNvPr id="286" name="Google Shape;286;p31"/>
              <p:cNvSpPr txBox="1"/>
              <p:nvPr/>
            </p:nvSpPr>
            <p:spPr>
              <a:xfrm>
                <a:off x="873119" y="190500"/>
                <a:ext cx="1143000" cy="285900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0">
                    <a:solidFill>
                      <a:srgbClr val="10B981"/>
                    </a:solidFill>
                    <a:latin typeface="Inter"/>
                    <a:ea typeface="Inter"/>
                    <a:cs typeface="Inter"/>
                    <a:sym typeface="Inter"/>
                  </a:rPr>
                  <a:t>Listeners</a:t>
                </a:r>
                <a:endParaRPr b="1" sz="1400">
                  <a:solidFill>
                    <a:srgbClr val="10B98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sp>
            <p:nvSpPr>
              <p:cNvPr id="287" name="Google Shape;287;p31"/>
              <p:cNvSpPr txBox="1"/>
              <p:nvPr/>
            </p:nvSpPr>
            <p:spPr>
              <a:xfrm>
                <a:off x="2206619" y="190500"/>
                <a:ext cx="5460900" cy="571500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lang="en-US" sz="1110">
                    <a:solidFill>
                      <a:srgbClr val="CBD5E1"/>
                    </a:solidFill>
                    <a:latin typeface="Inter"/>
                    <a:ea typeface="Inter"/>
                    <a:cs typeface="Inter"/>
                    <a:sym typeface="Inter"/>
                  </a:rPr>
                  <a:t>Draw what you think the object is based solely on the description.</a:t>
                </a:r>
                <a:endParaRPr b="0" sz="1110">
                  <a:solidFill>
                    <a:srgbClr val="CBD5E1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</p:grpSp>
      </p:grpSp>
      <p:grpSp>
        <p:nvGrpSpPr>
          <p:cNvPr id="288" name="Google Shape;288;p31"/>
          <p:cNvGrpSpPr/>
          <p:nvPr/>
        </p:nvGrpSpPr>
        <p:grpSpPr>
          <a:xfrm>
            <a:off x="571500" y="2762250"/>
            <a:ext cx="3492600" cy="1047900"/>
            <a:chOff x="0" y="95250"/>
            <a:chExt cx="3492600" cy="1047900"/>
          </a:xfrm>
        </p:grpSpPr>
        <p:sp>
          <p:nvSpPr>
            <p:cNvPr id="289" name="Google Shape;289;p31"/>
            <p:cNvSpPr/>
            <p:nvPr/>
          </p:nvSpPr>
          <p:spPr>
            <a:xfrm>
              <a:off x="0" y="95250"/>
              <a:ext cx="3492600" cy="1047900"/>
            </a:xfrm>
            <a:prstGeom prst="roundRect">
              <a:avLst>
                <a:gd fmla="val 7272" name="adj"/>
              </a:avLst>
            </a:prstGeom>
            <a:solidFill>
              <a:srgbClr val="161B22"/>
            </a:solidFill>
            <a:ln cap="flat" cmpd="sng" w="9525">
              <a:solidFill>
                <a:srgbClr val="30363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31"/>
            <p:cNvSpPr txBox="1"/>
            <p:nvPr/>
          </p:nvSpPr>
          <p:spPr>
            <a:xfrm>
              <a:off x="190500" y="285750"/>
              <a:ext cx="3111600" cy="6669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10">
                  <a:solidFill>
                    <a:srgbClr val="F8FAFC"/>
                  </a:solidFill>
                  <a:latin typeface="Inter"/>
                  <a:ea typeface="Inter"/>
                  <a:cs typeface="Inter"/>
                  <a:sym typeface="Inter"/>
                </a:rPr>
                <a:t>After:</a:t>
              </a:r>
              <a:endParaRPr b="1" sz="1110">
                <a:solidFill>
                  <a:srgbClr val="F8FAFC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rtl="0" algn="ctr">
                <a:spcBef>
                  <a:spcPts val="400"/>
                </a:spcBef>
                <a:spcAft>
                  <a:spcPts val="0"/>
                </a:spcAft>
                <a:buNone/>
              </a:pPr>
              <a:r>
                <a:rPr b="0" lang="en-US" sz="1110">
                  <a:solidFill>
                    <a:srgbClr val="CBD5E1"/>
                  </a:solidFill>
                  <a:latin typeface="Inter"/>
                  <a:ea typeface="Inter"/>
                  <a:cs typeface="Inter"/>
                  <a:sym typeface="Inter"/>
                </a:rPr>
                <a:t>Compare drawings with the original idea</a:t>
              </a:r>
              <a:endParaRPr b="0" sz="111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0E14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95" name="Google Shape;29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96" name="Google Shape;296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4200525"/>
            <a:ext cx="11049000" cy="828675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32"/>
          <p:cNvSpPr txBox="1"/>
          <p:nvPr/>
        </p:nvSpPr>
        <p:spPr>
          <a:xfrm>
            <a:off x="295275" y="1828800"/>
            <a:ext cx="11601450" cy="1152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250" u="none" cap="none" strike="noStrike">
                <a:solidFill>
                  <a:srgbClr val="10B981"/>
                </a:solidFill>
                <a:latin typeface="Urbanist"/>
                <a:ea typeface="Urbanist"/>
                <a:cs typeface="Urbanist"/>
                <a:sym typeface="Urbanist"/>
              </a:rPr>
              <a:t>Q&amp;A</a:t>
            </a:r>
            <a:endParaRPr/>
          </a:p>
        </p:txBody>
      </p:sp>
      <p:sp>
        <p:nvSpPr>
          <p:cNvPr id="298" name="Google Shape;298;p32"/>
          <p:cNvSpPr txBox="1"/>
          <p:nvPr/>
        </p:nvSpPr>
        <p:spPr>
          <a:xfrm>
            <a:off x="571500" y="3171825"/>
            <a:ext cx="11049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0B981"/>
                </a:solidFill>
                <a:latin typeface="Urbanist"/>
                <a:ea typeface="Urbanist"/>
                <a:cs typeface="Urbanist"/>
                <a:sym typeface="Urbanist"/>
              </a:rPr>
              <a:t>Choose what you throw away carefully.</a:t>
            </a:r>
            <a:endParaRPr/>
          </a:p>
        </p:txBody>
      </p:sp>
      <p:pic>
        <p:nvPicPr>
          <p:cNvPr descr="image.png" id="299" name="Google Shape;299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68874" y="4619625"/>
            <a:ext cx="357782" cy="333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00" name="Google Shape;300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07857" y="4591050"/>
            <a:ext cx="165050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01" name="Google Shape;301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434982" y="4619625"/>
            <a:ext cx="302567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32"/>
          <p:cNvSpPr txBox="1"/>
          <p:nvPr/>
        </p:nvSpPr>
        <p:spPr>
          <a:xfrm>
            <a:off x="2912323" y="4567013"/>
            <a:ext cx="22257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50">
                <a:solidFill>
                  <a:srgbClr val="94A3B8"/>
                </a:solidFill>
                <a:latin typeface="Space Mono"/>
                <a:ea typeface="Space Mono"/>
                <a:cs typeface="Space Mono"/>
                <a:sym typeface="Space Mono"/>
              </a:rPr>
              <a:t>Reality:</a:t>
            </a:r>
            <a:endParaRPr/>
          </a:p>
        </p:txBody>
      </p:sp>
      <p:sp>
        <p:nvSpPr>
          <p:cNvPr id="303" name="Google Shape;303;p32"/>
          <p:cNvSpPr txBox="1"/>
          <p:nvPr/>
        </p:nvSpPr>
        <p:spPr>
          <a:xfrm>
            <a:off x="4750503" y="4567025"/>
            <a:ext cx="24603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94A3B8"/>
                </a:solidFill>
                <a:latin typeface="Space Mono"/>
                <a:ea typeface="Space Mono"/>
                <a:cs typeface="Space Mono"/>
                <a:sym typeface="Space Mono"/>
              </a:rPr>
              <a:t>| Compression:</a:t>
            </a:r>
            <a:endParaRPr sz="1650">
              <a:solidFill>
                <a:srgbClr val="94A3B8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304" name="Google Shape;304;p32"/>
          <p:cNvSpPr txBox="1"/>
          <p:nvPr/>
        </p:nvSpPr>
        <p:spPr>
          <a:xfrm>
            <a:off x="6341549" y="4567025"/>
            <a:ext cx="30000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94A3B8"/>
                </a:solidFill>
                <a:latin typeface="Space Mono"/>
                <a:ea typeface="Space Mono"/>
                <a:cs typeface="Space Mono"/>
                <a:sym typeface="Space Mono"/>
              </a:rPr>
              <a:t>| Signal:</a:t>
            </a:r>
            <a:endParaRPr sz="1650">
              <a:solidFill>
                <a:srgbClr val="94A3B8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0E14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/>
        </p:nvSpPr>
        <p:spPr>
          <a:xfrm>
            <a:off x="571500" y="1269652"/>
            <a:ext cx="5200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99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rgbClr val="F8FAFC"/>
                </a:solidFill>
                <a:latin typeface="Urbanist"/>
                <a:ea typeface="Urbanist"/>
                <a:cs typeface="Urbanist"/>
                <a:sym typeface="Urbanist"/>
              </a:rPr>
              <a:t>What is this?</a:t>
            </a:r>
            <a:endParaRPr/>
          </a:p>
        </p:txBody>
      </p:sp>
      <p:sp>
        <p:nvSpPr>
          <p:cNvPr id="112" name="Google Shape;112;p19"/>
          <p:cNvSpPr/>
          <p:nvPr/>
        </p:nvSpPr>
        <p:spPr>
          <a:xfrm>
            <a:off x="571500" y="1825823"/>
            <a:ext cx="4953000" cy="28575"/>
          </a:xfrm>
          <a:prstGeom prst="rect">
            <a:avLst/>
          </a:prstGeom>
          <a:solidFill>
            <a:srgbClr val="10B9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19"/>
          <p:cNvPicPr preferRelativeResize="0"/>
          <p:nvPr/>
        </p:nvPicPr>
        <p:blipFill rotWithShape="1">
          <a:blip r:embed="rId3">
            <a:alphaModFix/>
          </a:blip>
          <a:srcRect b="0" l="5556" r="5556" t="0"/>
          <a:stretch/>
        </p:blipFill>
        <p:spPr>
          <a:xfrm>
            <a:off x="6096000" y="0"/>
            <a:ext cx="6096000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0E14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18" name="Google Shape;11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9" name="Google Shape;119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3606998"/>
            <a:ext cx="4953000" cy="10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0"/>
          <p:cNvSpPr txBox="1"/>
          <p:nvPr/>
        </p:nvSpPr>
        <p:spPr>
          <a:xfrm>
            <a:off x="571500" y="1269652"/>
            <a:ext cx="5200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99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F8FAFC"/>
                </a:solidFill>
                <a:latin typeface="Urbanist"/>
                <a:ea typeface="Urbanist"/>
                <a:cs typeface="Urbanist"/>
                <a:sym typeface="Urbanist"/>
              </a:rPr>
              <a:t>Reality vs. Data</a:t>
            </a:r>
            <a:endParaRPr/>
          </a:p>
        </p:txBody>
      </p:sp>
      <p:sp>
        <p:nvSpPr>
          <p:cNvPr id="121" name="Google Shape;121;p20"/>
          <p:cNvSpPr/>
          <p:nvPr/>
        </p:nvSpPr>
        <p:spPr>
          <a:xfrm>
            <a:off x="571500" y="1825823"/>
            <a:ext cx="4953000" cy="28500"/>
          </a:xfrm>
          <a:prstGeom prst="rect">
            <a:avLst/>
          </a:prstGeom>
          <a:solidFill>
            <a:srgbClr val="10B9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20"/>
          <p:cNvSpPr txBox="1"/>
          <p:nvPr/>
        </p:nvSpPr>
        <p:spPr>
          <a:xfrm>
            <a:off x="571500" y="2235398"/>
            <a:ext cx="52008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10B981"/>
                </a:solidFill>
                <a:latin typeface="Urbanist"/>
                <a:ea typeface="Urbanist"/>
                <a:cs typeface="Urbanist"/>
                <a:sym typeface="Urbanist"/>
              </a:rPr>
              <a:t>The Entity</a:t>
            </a:r>
            <a:endParaRPr/>
          </a:p>
        </p:txBody>
      </p:sp>
      <p:sp>
        <p:nvSpPr>
          <p:cNvPr id="123" name="Google Shape;123;p20"/>
          <p:cNvSpPr txBox="1"/>
          <p:nvPr/>
        </p:nvSpPr>
        <p:spPr>
          <a:xfrm>
            <a:off x="571500" y="2692598"/>
            <a:ext cx="4953000" cy="6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Countless</a:t>
            </a:r>
            <a:r>
              <a:rPr b="0" i="0" lang="en-US" sz="165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biological </a:t>
            </a:r>
            <a:r>
              <a:rPr lang="en-US" sz="165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actions</a:t>
            </a:r>
            <a:r>
              <a:rPr b="0" i="0" lang="en-US" sz="165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, olfactory inputs, trillions of cell interactions, temporal </a:t>
            </a:r>
            <a:r>
              <a:rPr lang="en-US" sz="165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state, etc.</a:t>
            </a:r>
            <a:endParaRPr/>
          </a:p>
        </p:txBody>
      </p:sp>
      <p:sp>
        <p:nvSpPr>
          <p:cNvPr id="124" name="Google Shape;124;p20"/>
          <p:cNvSpPr txBox="1"/>
          <p:nvPr/>
        </p:nvSpPr>
        <p:spPr>
          <a:xfrm>
            <a:off x="571500" y="4959548"/>
            <a:ext cx="4953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Software doesn't interact with the dog. It interacts with the </a:t>
            </a:r>
            <a:r>
              <a:rPr b="1" i="0" lang="en-US" sz="165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decision</a:t>
            </a:r>
            <a:r>
              <a:rPr b="0" i="0" lang="en-US" sz="165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of what was worth measuring.</a:t>
            </a:r>
            <a:endParaRPr/>
          </a:p>
        </p:txBody>
      </p:sp>
      <p:sp>
        <p:nvSpPr>
          <p:cNvPr id="125" name="Google Shape;125;p20"/>
          <p:cNvSpPr txBox="1"/>
          <p:nvPr/>
        </p:nvSpPr>
        <p:spPr>
          <a:xfrm>
            <a:off x="800100" y="3797498"/>
            <a:ext cx="45339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8FAFC"/>
                </a:solidFill>
                <a:latin typeface="Space Mono"/>
                <a:ea typeface="Space Mono"/>
                <a:cs typeface="Space Mono"/>
                <a:sym typeface="Space Mono"/>
              </a:rPr>
              <a:t>{ "type": "Dog", </a:t>
            </a:r>
            <a:r>
              <a:rPr lang="en-US" sz="1800">
                <a:solidFill>
                  <a:srgbClr val="F8FAFC"/>
                </a:solidFill>
                <a:latin typeface="Space Mono"/>
                <a:ea typeface="Space Mono"/>
                <a:cs typeface="Space Mono"/>
                <a:sym typeface="Space Mono"/>
              </a:rPr>
              <a:t>“breed” : “golden_retriever”, </a:t>
            </a:r>
            <a:r>
              <a:rPr b="0" i="0" lang="en-US" sz="1800" u="none" cap="none" strike="noStrike">
                <a:solidFill>
                  <a:srgbClr val="F8FAFC"/>
                </a:solidFill>
                <a:latin typeface="Space Mono"/>
                <a:ea typeface="Space Mono"/>
                <a:cs typeface="Space Mono"/>
                <a:sym typeface="Space Mono"/>
              </a:rPr>
              <a:t>"kg": </a:t>
            </a:r>
            <a:r>
              <a:rPr lang="en-US" sz="1800">
                <a:solidFill>
                  <a:srgbClr val="F8FAFC"/>
                </a:solidFill>
                <a:latin typeface="Space Mono"/>
                <a:ea typeface="Space Mono"/>
                <a:cs typeface="Space Mono"/>
                <a:sym typeface="Space Mono"/>
              </a:rPr>
              <a:t>5 }</a:t>
            </a:r>
            <a:endParaRPr/>
          </a:p>
        </p:txBody>
      </p:sp>
      <p:pic>
        <p:nvPicPr>
          <p:cNvPr id="126" name="Google Shape;126;p20"/>
          <p:cNvPicPr preferRelativeResize="0"/>
          <p:nvPr/>
        </p:nvPicPr>
        <p:blipFill rotWithShape="1">
          <a:blip r:embed="rId5">
            <a:alphaModFix/>
          </a:blip>
          <a:srcRect b="0" l="5556" r="5556" t="0"/>
          <a:stretch/>
        </p:blipFill>
        <p:spPr>
          <a:xfrm>
            <a:off x="6096000" y="0"/>
            <a:ext cx="6096000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0E14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31" name="Google Shape;13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2" name="Google Shape;132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387798"/>
            <a:ext cx="523875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3" name="Google Shape;133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81750" y="2230635"/>
            <a:ext cx="5238750" cy="336232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1"/>
          <p:cNvSpPr txBox="1"/>
          <p:nvPr/>
        </p:nvSpPr>
        <p:spPr>
          <a:xfrm>
            <a:off x="914400" y="2921198"/>
            <a:ext cx="4780597" cy="314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10B981"/>
                </a:solidFill>
                <a:latin typeface="Urbanist"/>
                <a:ea typeface="Urbanist"/>
                <a:cs typeface="Urbanist"/>
                <a:sym typeface="Urbanist"/>
              </a:rPr>
              <a:t>The Semantic Bridge</a:t>
            </a:r>
            <a:endParaRPr/>
          </a:p>
        </p:txBody>
      </p:sp>
      <p:sp>
        <p:nvSpPr>
          <p:cNvPr id="135" name="Google Shape;135;p21"/>
          <p:cNvSpPr txBox="1"/>
          <p:nvPr/>
        </p:nvSpPr>
        <p:spPr>
          <a:xfrm>
            <a:off x="914400" y="3378398"/>
            <a:ext cx="4552950" cy="942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Data modeling is the process of deciding which subset of reality is </a:t>
            </a:r>
            <a:r>
              <a:rPr b="1" i="0" lang="en-US" sz="165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Signal</a:t>
            </a:r>
            <a:r>
              <a:rPr b="0" i="0" lang="en-US" sz="165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and which subset is </a:t>
            </a:r>
            <a:r>
              <a:rPr b="1" i="0" lang="en-US" sz="165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Noise</a:t>
            </a:r>
            <a:r>
              <a:rPr b="0" i="0" lang="en-US" sz="165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/>
          </a:p>
        </p:txBody>
      </p:sp>
      <p:sp>
        <p:nvSpPr>
          <p:cNvPr id="136" name="Google Shape;136;p21"/>
          <p:cNvSpPr txBox="1"/>
          <p:nvPr/>
        </p:nvSpPr>
        <p:spPr>
          <a:xfrm>
            <a:off x="914400" y="4464248"/>
            <a:ext cx="4552950" cy="628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It is an act of "Lossy Compression" where the discarded parts are gone forever.</a:t>
            </a:r>
            <a:endParaRPr/>
          </a:p>
        </p:txBody>
      </p:sp>
      <p:sp>
        <p:nvSpPr>
          <p:cNvPr id="137" name="Google Shape;137;p21"/>
          <p:cNvSpPr txBox="1"/>
          <p:nvPr/>
        </p:nvSpPr>
        <p:spPr>
          <a:xfrm>
            <a:off x="6724650" y="2764035"/>
            <a:ext cx="4780597" cy="314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10B981"/>
                </a:solidFill>
                <a:latin typeface="Urbanist"/>
                <a:ea typeface="Urbanist"/>
                <a:cs typeface="Urbanist"/>
                <a:sym typeface="Urbanist"/>
              </a:rPr>
              <a:t>Irreversible Entropy</a:t>
            </a:r>
            <a:endParaRPr/>
          </a:p>
        </p:txBody>
      </p:sp>
      <p:sp>
        <p:nvSpPr>
          <p:cNvPr id="138" name="Google Shape;138;p21"/>
          <p:cNvSpPr txBox="1"/>
          <p:nvPr/>
        </p:nvSpPr>
        <p:spPr>
          <a:xfrm>
            <a:off x="6724650" y="3221235"/>
            <a:ext cx="4552950" cy="942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Once reality is compressed into bits, the mapping is one-way. You cannot reconstruct a dog from a row in a database.</a:t>
            </a:r>
            <a:endParaRPr/>
          </a:p>
        </p:txBody>
      </p:sp>
      <p:sp>
        <p:nvSpPr>
          <p:cNvPr id="139" name="Google Shape;139;p21"/>
          <p:cNvSpPr txBox="1"/>
          <p:nvPr/>
        </p:nvSpPr>
        <p:spPr>
          <a:xfrm>
            <a:off x="6724650" y="4307085"/>
            <a:ext cx="4552950" cy="942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The Bottleneck:</a:t>
            </a:r>
            <a:r>
              <a:rPr b="0" i="0" lang="en-US" sz="165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If your model discards the signal needed for a decision, that decision becomes impossible.</a:t>
            </a:r>
            <a:endParaRPr/>
          </a:p>
        </p:txBody>
      </p:sp>
      <p:pic>
        <p:nvPicPr>
          <p:cNvPr descr="image.png" id="140" name="Google Shape;140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14400" y="2749748"/>
            <a:ext cx="13335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1" name="Google Shape;141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24650" y="2592585"/>
            <a:ext cx="152400" cy="15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1"/>
          <p:cNvSpPr txBox="1"/>
          <p:nvPr/>
        </p:nvSpPr>
        <p:spPr>
          <a:xfrm>
            <a:off x="571500" y="571500"/>
            <a:ext cx="11601450" cy="4894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99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F8FAFC"/>
                </a:solidFill>
                <a:latin typeface="Urbanist"/>
                <a:ea typeface="Urbanist"/>
                <a:cs typeface="Urbanist"/>
                <a:sym typeface="Urbanist"/>
              </a:rPr>
              <a:t>What is a Data Model?</a:t>
            </a:r>
            <a:endParaRPr/>
          </a:p>
        </p:txBody>
      </p:sp>
      <p:sp>
        <p:nvSpPr>
          <p:cNvPr id="143" name="Google Shape;143;p21"/>
          <p:cNvSpPr/>
          <p:nvPr/>
        </p:nvSpPr>
        <p:spPr>
          <a:xfrm>
            <a:off x="571500" y="1127670"/>
            <a:ext cx="11049000" cy="28575"/>
          </a:xfrm>
          <a:prstGeom prst="rect">
            <a:avLst/>
          </a:prstGeom>
          <a:solidFill>
            <a:srgbClr val="10B9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0E14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48" name="Google Shape;14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9" name="Google Shape;149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864048"/>
            <a:ext cx="11049000" cy="118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2"/>
          <p:cNvSpPr txBox="1"/>
          <p:nvPr/>
        </p:nvSpPr>
        <p:spPr>
          <a:xfrm>
            <a:off x="571500" y="1911548"/>
            <a:ext cx="11049000" cy="6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We represent the world via a projection function    mapping an infinite-dimensional </a:t>
            </a:r>
            <a:r>
              <a:rPr b="1" i="0" lang="en-US" sz="165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reality space</a:t>
            </a:r>
            <a:r>
              <a:rPr b="0" i="0" lang="en-US" sz="165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into a finite </a:t>
            </a:r>
            <a:r>
              <a:rPr b="1" i="0" lang="en-US" sz="165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representation space</a:t>
            </a:r>
            <a:r>
              <a:rPr b="0" i="0" lang="en-US" sz="165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/>
          </a:p>
        </p:txBody>
      </p:sp>
      <p:sp>
        <p:nvSpPr>
          <p:cNvPr id="151" name="Google Shape;151;p22"/>
          <p:cNvSpPr txBox="1"/>
          <p:nvPr/>
        </p:nvSpPr>
        <p:spPr>
          <a:xfrm>
            <a:off x="571500" y="5712023"/>
            <a:ext cx="11049000" cy="20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10B981"/>
                </a:solidFill>
                <a:latin typeface="Space Mono"/>
                <a:ea typeface="Space Mono"/>
                <a:cs typeface="Space Mono"/>
                <a:sym typeface="Space Mono"/>
              </a:rPr>
              <a:t>* Expert Note: Z as a function (Neural representation / INR) treats reality as behavior, not just static state.</a:t>
            </a:r>
            <a:endParaRPr/>
          </a:p>
        </p:txBody>
      </p:sp>
      <p:pic>
        <p:nvPicPr>
          <p:cNvPr descr="image.png" id="152" name="Google Shape;152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80031" y="1787300"/>
            <a:ext cx="152020" cy="333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53" name="Google Shape;153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91707" y="3254573"/>
            <a:ext cx="2008435" cy="37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2"/>
          <p:cNvSpPr txBox="1"/>
          <p:nvPr/>
        </p:nvSpPr>
        <p:spPr>
          <a:xfrm>
            <a:off x="440531" y="4616648"/>
            <a:ext cx="5500687" cy="390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10B981"/>
                </a:solidFill>
                <a:latin typeface="Urbanist"/>
                <a:ea typeface="Urbanist"/>
                <a:cs typeface="Urbanist"/>
                <a:sym typeface="Urbanist"/>
              </a:rPr>
              <a:t>(Reality)</a:t>
            </a:r>
            <a:endParaRPr/>
          </a:p>
        </p:txBody>
      </p:sp>
      <p:sp>
        <p:nvSpPr>
          <p:cNvPr id="155" name="Google Shape;155;p22"/>
          <p:cNvSpPr txBox="1"/>
          <p:nvPr/>
        </p:nvSpPr>
        <p:spPr>
          <a:xfrm>
            <a:off x="571500" y="5209098"/>
            <a:ext cx="1871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Infinite entropy</a:t>
            </a:r>
            <a:endParaRPr sz="1200"/>
          </a:p>
        </p:txBody>
      </p:sp>
      <p:sp>
        <p:nvSpPr>
          <p:cNvPr id="156" name="Google Shape;156;p22"/>
          <p:cNvSpPr txBox="1"/>
          <p:nvPr/>
        </p:nvSpPr>
        <p:spPr>
          <a:xfrm>
            <a:off x="6250781" y="4640460"/>
            <a:ext cx="5500687" cy="390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10B981"/>
                </a:solidFill>
                <a:latin typeface="Urbanist"/>
                <a:ea typeface="Urbanist"/>
                <a:cs typeface="Urbanist"/>
                <a:sym typeface="Urbanist"/>
              </a:rPr>
              <a:t>(The Model)</a:t>
            </a:r>
            <a:endParaRPr/>
          </a:p>
        </p:txBody>
      </p:sp>
      <p:pic>
        <p:nvPicPr>
          <p:cNvPr descr="image.png" id="157" name="Google Shape;157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172608" y="4640448"/>
            <a:ext cx="357782" cy="333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58" name="Google Shape;158;p2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172600" y="5126225"/>
            <a:ext cx="2166600" cy="4051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59" name="Google Shape;159;p2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797966" y="4645235"/>
            <a:ext cx="302567" cy="333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0" name="Google Shape;160;p2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797971" y="5162123"/>
            <a:ext cx="1243607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2"/>
          <p:cNvSpPr txBox="1"/>
          <p:nvPr/>
        </p:nvSpPr>
        <p:spPr>
          <a:xfrm>
            <a:off x="571500" y="571500"/>
            <a:ext cx="11601450" cy="4894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99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F8FAFC"/>
                </a:solidFill>
                <a:latin typeface="Urbanist"/>
                <a:ea typeface="Urbanist"/>
                <a:cs typeface="Urbanist"/>
                <a:sym typeface="Urbanist"/>
              </a:rPr>
              <a:t>Formalizing Representation</a:t>
            </a:r>
            <a:endParaRPr/>
          </a:p>
        </p:txBody>
      </p:sp>
      <p:sp>
        <p:nvSpPr>
          <p:cNvPr id="162" name="Google Shape;162;p22"/>
          <p:cNvSpPr/>
          <p:nvPr/>
        </p:nvSpPr>
        <p:spPr>
          <a:xfrm>
            <a:off x="571500" y="1127670"/>
            <a:ext cx="11049000" cy="28575"/>
          </a:xfrm>
          <a:prstGeom prst="rect">
            <a:avLst/>
          </a:prstGeom>
          <a:solidFill>
            <a:srgbClr val="10B9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2"/>
          <p:cNvSpPr txBox="1"/>
          <p:nvPr/>
        </p:nvSpPr>
        <p:spPr>
          <a:xfrm>
            <a:off x="5380025" y="5209108"/>
            <a:ext cx="21666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Finite state vector or function</a:t>
            </a:r>
            <a:endParaRPr sz="1200">
              <a:solidFill>
                <a:srgbClr val="94A3B8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0E14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68" name="Google Shape;16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9" name="Google Shape;169;p23"/>
          <p:cNvGrpSpPr/>
          <p:nvPr/>
        </p:nvGrpSpPr>
        <p:grpSpPr>
          <a:xfrm>
            <a:off x="1143000" y="1714500"/>
            <a:ext cx="9906000" cy="2857500"/>
            <a:chOff x="1143000" y="1714500"/>
            <a:chExt cx="9906000" cy="2857500"/>
          </a:xfrm>
        </p:grpSpPr>
        <p:sp>
          <p:nvSpPr>
            <p:cNvPr id="170" name="Google Shape;170;p23"/>
            <p:cNvSpPr/>
            <p:nvPr/>
          </p:nvSpPr>
          <p:spPr>
            <a:xfrm>
              <a:off x="1143000" y="1714500"/>
              <a:ext cx="9906000" cy="2857500"/>
            </a:xfrm>
            <a:prstGeom prst="roundRect">
              <a:avLst>
                <a:gd fmla="val 5333" name="adj"/>
              </a:avLst>
            </a:prstGeom>
            <a:solidFill>
              <a:srgbClr val="1E293B">
                <a:alpha val="50000"/>
              </a:srgbClr>
            </a:solidFill>
            <a:ln cap="flat" cmpd="sng" w="9525">
              <a:solidFill>
                <a:srgbClr val="33415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71" name="Google Shape;171;p23"/>
            <p:cNvGrpSpPr/>
            <p:nvPr/>
          </p:nvGrpSpPr>
          <p:grpSpPr>
            <a:xfrm>
              <a:off x="1514475" y="2085975"/>
              <a:ext cx="2876700" cy="2114700"/>
              <a:chOff x="1514475" y="2085975"/>
              <a:chExt cx="2876700" cy="2114700"/>
            </a:xfrm>
          </p:grpSpPr>
          <p:pic>
            <p:nvPicPr>
              <p:cNvPr id="172" name="Google Shape;172;p23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514475" y="2085975"/>
                <a:ext cx="2876700" cy="21147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73" name="Google Shape;173;p23"/>
              <p:cNvSpPr txBox="1"/>
              <p:nvPr/>
            </p:nvSpPr>
            <p:spPr>
              <a:xfrm>
                <a:off x="1524000" y="2095500"/>
                <a:ext cx="2857500" cy="209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90500" lIns="190500" spcFirstLastPara="1" rIns="190500" wrap="square" tIns="1905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400">
                    <a:solidFill>
                      <a:srgbClr val="10B981"/>
                    </a:solidFill>
                    <a:latin typeface="Urbanist"/>
                    <a:ea typeface="Urbanist"/>
                    <a:cs typeface="Urbanist"/>
                    <a:sym typeface="Urbanist"/>
                  </a:rPr>
                  <a:t>Infinite Reality</a:t>
                </a:r>
                <a:endParaRPr b="1" sz="2400">
                  <a:solidFill>
                    <a:srgbClr val="10B981"/>
                  </a:solidFill>
                  <a:latin typeface="Urbanist"/>
                  <a:ea typeface="Urbanist"/>
                  <a:cs typeface="Urbanist"/>
                  <a:sym typeface="Urbanist"/>
                </a:endParaRPr>
              </a:p>
              <a:p>
                <a:pPr indent="0" lvl="0" marL="0" rtl="0" algn="ctr">
                  <a:spcBef>
                    <a:spcPts val="750"/>
                  </a:spcBef>
                  <a:spcAft>
                    <a:spcPts val="0"/>
                  </a:spcAft>
                  <a:buNone/>
                </a:pPr>
                <a:r>
                  <a:rPr b="0" lang="en-US" sz="1200">
                    <a:solidFill>
                      <a:srgbClr val="94A3B8"/>
                    </a:solidFill>
                    <a:latin typeface="Inter"/>
                    <a:ea typeface="Inter"/>
                    <a:cs typeface="Inter"/>
                    <a:sym typeface="Inter"/>
                  </a:rPr>
                  <a:t>The world in all its complexity, nuance, and endless detail.</a:t>
                </a:r>
                <a:endParaRPr b="0" sz="1200">
                  <a:solidFill>
                    <a:srgbClr val="94A3B8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</p:grpSp>
        <p:pic>
          <p:nvPicPr>
            <p:cNvPr id="174" name="Google Shape;174;p2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762500" y="3038475"/>
              <a:ext cx="985800" cy="209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5" name="Google Shape;175;p23"/>
            <p:cNvSpPr txBox="1"/>
            <p:nvPr/>
          </p:nvSpPr>
          <p:spPr>
            <a:xfrm>
              <a:off x="4572000" y="2667000"/>
              <a:ext cx="15240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10B981"/>
                  </a:solidFill>
                  <a:latin typeface="Space Mono"/>
                  <a:ea typeface="Space Mono"/>
                  <a:cs typeface="Space Mono"/>
                  <a:sym typeface="Space Mono"/>
                </a:rPr>
                <a:t>DATA MODELING</a:t>
              </a:r>
              <a:endParaRPr sz="1000">
                <a:solidFill>
                  <a:srgbClr val="10B981"/>
                </a:solidFill>
                <a:latin typeface="Space Mono"/>
                <a:ea typeface="Space Mono"/>
                <a:cs typeface="Space Mono"/>
                <a:sym typeface="Space Mono"/>
              </a:endParaRPr>
            </a:p>
          </p:txBody>
        </p:sp>
        <p:grpSp>
          <p:nvGrpSpPr>
            <p:cNvPr id="176" name="Google Shape;176;p23"/>
            <p:cNvGrpSpPr/>
            <p:nvPr/>
          </p:nvGrpSpPr>
          <p:grpSpPr>
            <a:xfrm>
              <a:off x="6286500" y="2095500"/>
              <a:ext cx="1428900" cy="2095500"/>
              <a:chOff x="6286500" y="2095500"/>
              <a:chExt cx="1428900" cy="2095500"/>
            </a:xfrm>
          </p:grpSpPr>
          <p:sp>
            <p:nvSpPr>
              <p:cNvPr id="177" name="Google Shape;177;p23"/>
              <p:cNvSpPr/>
              <p:nvPr/>
            </p:nvSpPr>
            <p:spPr>
              <a:xfrm>
                <a:off x="6286500" y="2095500"/>
                <a:ext cx="1428900" cy="2095500"/>
              </a:xfrm>
              <a:prstGeom prst="roundRect">
                <a:avLst>
                  <a:gd fmla="val 5333" name="adj"/>
                </a:avLst>
              </a:prstGeom>
              <a:solidFill>
                <a:srgbClr val="10B98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" name="Google Shape;178;p23"/>
              <p:cNvSpPr txBox="1"/>
              <p:nvPr/>
            </p:nvSpPr>
            <p:spPr>
              <a:xfrm>
                <a:off x="6286500" y="2095500"/>
                <a:ext cx="1428900" cy="209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42875" lIns="142875" spcFirstLastPara="1" rIns="142875" wrap="square" tIns="1428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000">
                    <a:solidFill>
                      <a:srgbClr val="FFFFFF"/>
                    </a:solidFill>
                    <a:latin typeface="Urbanist"/>
                    <a:ea typeface="Urbanist"/>
                    <a:cs typeface="Urbanist"/>
                    <a:sym typeface="Urbanist"/>
                  </a:rPr>
                  <a:t>The Model</a:t>
                </a:r>
                <a:endParaRPr b="1" sz="2000">
                  <a:solidFill>
                    <a:srgbClr val="FFFFFF"/>
                  </a:solidFill>
                  <a:latin typeface="Urbanist"/>
                  <a:ea typeface="Urbanist"/>
                  <a:cs typeface="Urbanist"/>
                  <a:sym typeface="Urbanist"/>
                </a:endParaRPr>
              </a:p>
              <a:p>
                <a:pPr indent="0" lvl="0" marL="0" rtl="0" algn="ctr">
                  <a:spcBef>
                    <a:spcPts val="375"/>
                  </a:spcBef>
                  <a:spcAft>
                    <a:spcPts val="0"/>
                  </a:spcAft>
                  <a:buNone/>
                </a:pPr>
                <a:r>
                  <a:rPr b="0" lang="en-US" sz="1100">
                    <a:solidFill>
                      <a:srgbClr val="ECFDF5"/>
                    </a:solidFill>
                    <a:latin typeface="Inter"/>
                    <a:ea typeface="Inter"/>
                    <a:cs typeface="Inter"/>
                    <a:sym typeface="Inter"/>
                  </a:rPr>
                  <a:t>Useful Signal</a:t>
                </a:r>
                <a:endParaRPr b="0" sz="1100">
                  <a:solidFill>
                    <a:srgbClr val="ECFDF5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</p:grpSp>
        <p:grpSp>
          <p:nvGrpSpPr>
            <p:cNvPr id="179" name="Google Shape;179;p23"/>
            <p:cNvGrpSpPr/>
            <p:nvPr/>
          </p:nvGrpSpPr>
          <p:grpSpPr>
            <a:xfrm>
              <a:off x="7905750" y="2095500"/>
              <a:ext cx="2857500" cy="2095500"/>
              <a:chOff x="7905750" y="2095500"/>
              <a:chExt cx="2857500" cy="2095500"/>
            </a:xfrm>
          </p:grpSpPr>
          <p:sp>
            <p:nvSpPr>
              <p:cNvPr id="180" name="Google Shape;180;p23"/>
              <p:cNvSpPr/>
              <p:nvPr/>
            </p:nvSpPr>
            <p:spPr>
              <a:xfrm>
                <a:off x="7905750" y="2095500"/>
                <a:ext cx="2857500" cy="2095500"/>
              </a:xfrm>
              <a:prstGeom prst="roundRect">
                <a:avLst>
                  <a:gd fmla="val 3636" name="adj"/>
                </a:avLst>
              </a:prstGeom>
              <a:solidFill>
                <a:srgbClr val="0F172A"/>
              </a:solidFill>
              <a:ln cap="flat" cmpd="sng" w="9525">
                <a:solidFill>
                  <a:srgbClr val="33415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23"/>
              <p:cNvSpPr txBox="1"/>
              <p:nvPr/>
            </p:nvSpPr>
            <p:spPr>
              <a:xfrm>
                <a:off x="7905750" y="2095500"/>
                <a:ext cx="2857500" cy="209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90500" lIns="190500" spcFirstLastPara="1" rIns="190500" wrap="square" tIns="1905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400">
                    <a:solidFill>
                      <a:srgbClr val="64748B"/>
                    </a:solidFill>
                    <a:latin typeface="Urbanist"/>
                    <a:ea typeface="Urbanist"/>
                    <a:cs typeface="Urbanist"/>
                    <a:sym typeface="Urbanist"/>
                  </a:rPr>
                  <a:t>Discarded Reality</a:t>
                </a:r>
                <a:endParaRPr b="1" sz="2400">
                  <a:solidFill>
                    <a:srgbClr val="64748B"/>
                  </a:solidFill>
                  <a:latin typeface="Urbanist"/>
                  <a:ea typeface="Urbanist"/>
                  <a:cs typeface="Urbanist"/>
                  <a:sym typeface="Urbanist"/>
                </a:endParaRPr>
              </a:p>
              <a:p>
                <a:pPr indent="0" lvl="0" marL="0" rtl="0" algn="ctr">
                  <a:spcBef>
                    <a:spcPts val="750"/>
                  </a:spcBef>
                  <a:spcAft>
                    <a:spcPts val="0"/>
                  </a:spcAft>
                  <a:buNone/>
                </a:pPr>
                <a:r>
                  <a:rPr b="0" lang="en-US" sz="1200">
                    <a:solidFill>
                      <a:srgbClr val="475569"/>
                    </a:solidFill>
                    <a:latin typeface="Inter"/>
                    <a:ea typeface="Inter"/>
                    <a:cs typeface="Inter"/>
                    <a:sym typeface="Inter"/>
                  </a:rPr>
                  <a:t>Everything we chose to ignore to make the math work.</a:t>
                </a:r>
                <a:endParaRPr b="0" sz="1200">
                  <a:solidFill>
                    <a:srgbClr val="475569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</p:grpSp>
      </p:grpSp>
      <p:sp>
        <p:nvSpPr>
          <p:cNvPr id="182" name="Google Shape;182;p23"/>
          <p:cNvSpPr txBox="1"/>
          <p:nvPr/>
        </p:nvSpPr>
        <p:spPr>
          <a:xfrm>
            <a:off x="571500" y="571500"/>
            <a:ext cx="11601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99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F8FAFC"/>
                </a:solidFill>
                <a:latin typeface="Urbanist"/>
                <a:ea typeface="Urbanist"/>
                <a:cs typeface="Urbanist"/>
                <a:sym typeface="Urbanist"/>
              </a:rPr>
              <a:t>The Heuristic of Loss</a:t>
            </a:r>
            <a:endParaRPr/>
          </a:p>
        </p:txBody>
      </p:sp>
      <p:sp>
        <p:nvSpPr>
          <p:cNvPr id="183" name="Google Shape;183;p23"/>
          <p:cNvSpPr/>
          <p:nvPr/>
        </p:nvSpPr>
        <p:spPr>
          <a:xfrm>
            <a:off x="571500" y="1127670"/>
            <a:ext cx="11049000" cy="28500"/>
          </a:xfrm>
          <a:prstGeom prst="rect">
            <a:avLst/>
          </a:prstGeom>
          <a:solidFill>
            <a:srgbClr val="10B9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3"/>
          <p:cNvSpPr txBox="1"/>
          <p:nvPr/>
        </p:nvSpPr>
        <p:spPr>
          <a:xfrm>
            <a:off x="571500" y="5143500"/>
            <a:ext cx="11049000" cy="1143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Modeling isn't about being "right"</a:t>
            </a:r>
            <a:r>
              <a:rPr lang="en-US" sz="180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; </a:t>
            </a:r>
            <a:r>
              <a:rPr b="0" lang="en-US" sz="180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it's the selective process of choosing what to throw away.</a:t>
            </a:r>
            <a:endParaRPr b="0" sz="1800">
              <a:solidFill>
                <a:srgbClr val="94A3B8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ctr">
              <a:spcBef>
                <a:spcPts val="90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10B981"/>
                </a:solidFill>
                <a:latin typeface="Inter"/>
                <a:ea typeface="Inter"/>
                <a:cs typeface="Inter"/>
                <a:sym typeface="Inter"/>
              </a:rPr>
              <a:t>The "error" is just the shadow of the world we left behind.</a:t>
            </a:r>
            <a:endParaRPr b="0" sz="1800">
              <a:solidFill>
                <a:srgbClr val="94A3B8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0E14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89" name="Google Shape;18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 txBox="1"/>
          <p:nvPr/>
        </p:nvSpPr>
        <p:spPr>
          <a:xfrm>
            <a:off x="571500" y="2897385"/>
            <a:ext cx="523875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250" u="none" cap="none" strike="noStrike">
                <a:solidFill>
                  <a:srgbClr val="10B981"/>
                </a:solidFill>
                <a:latin typeface="Urbanist"/>
                <a:ea typeface="Urbanist"/>
                <a:cs typeface="Urbanist"/>
                <a:sym typeface="Urbanist"/>
              </a:rPr>
              <a:t>10∞</a:t>
            </a:r>
            <a:endParaRPr/>
          </a:p>
        </p:txBody>
      </p:sp>
      <p:sp>
        <p:nvSpPr>
          <p:cNvPr id="191" name="Google Shape;191;p24"/>
          <p:cNvSpPr txBox="1"/>
          <p:nvPr/>
        </p:nvSpPr>
        <p:spPr>
          <a:xfrm>
            <a:off x="571500" y="4611885"/>
            <a:ext cx="5238750" cy="314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CBD5E1"/>
                </a:solidFill>
                <a:latin typeface="Space Mono"/>
                <a:ea typeface="Space Mono"/>
                <a:cs typeface="Space Mono"/>
                <a:sym typeface="Space Mono"/>
              </a:rPr>
              <a:t>REALITY DIMENSIONS</a:t>
            </a:r>
            <a:endParaRPr/>
          </a:p>
        </p:txBody>
      </p:sp>
      <p:sp>
        <p:nvSpPr>
          <p:cNvPr id="192" name="Google Shape;192;p24"/>
          <p:cNvSpPr txBox="1"/>
          <p:nvPr/>
        </p:nvSpPr>
        <p:spPr>
          <a:xfrm>
            <a:off x="6381750" y="2802135"/>
            <a:ext cx="5500687" cy="314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10B981"/>
                </a:solidFill>
                <a:latin typeface="Urbanist"/>
                <a:ea typeface="Urbanist"/>
                <a:cs typeface="Urbanist"/>
                <a:sym typeface="Urbanist"/>
              </a:rPr>
              <a:t>The Ghost in the Machine</a:t>
            </a:r>
            <a:endParaRPr/>
          </a:p>
        </p:txBody>
      </p:sp>
      <p:sp>
        <p:nvSpPr>
          <p:cNvPr id="193" name="Google Shape;193;p24"/>
          <p:cNvSpPr txBox="1"/>
          <p:nvPr/>
        </p:nvSpPr>
        <p:spPr>
          <a:xfrm>
            <a:off x="6381750" y="3259335"/>
            <a:ext cx="5238750" cy="942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AI models rarely fail due to "Bad Math." They fail because the signal required to solve the problem was discarded during the </a:t>
            </a:r>
            <a:r>
              <a:rPr b="1" i="0" lang="en-US" sz="165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compression</a:t>
            </a:r>
            <a:r>
              <a:rPr b="0" i="0" lang="en-US" sz="165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step.</a:t>
            </a:r>
            <a:endParaRPr/>
          </a:p>
        </p:txBody>
      </p:sp>
      <p:sp>
        <p:nvSpPr>
          <p:cNvPr id="194" name="Google Shape;194;p24"/>
          <p:cNvSpPr txBox="1"/>
          <p:nvPr/>
        </p:nvSpPr>
        <p:spPr>
          <a:xfrm>
            <a:off x="6381750" y="4392810"/>
            <a:ext cx="5238750" cy="628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10B98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The residual error is simply the phantom of the reality you ignored.</a:t>
            </a:r>
            <a:endParaRPr/>
          </a:p>
        </p:txBody>
      </p:sp>
      <p:sp>
        <p:nvSpPr>
          <p:cNvPr id="195" name="Google Shape;195;p24"/>
          <p:cNvSpPr txBox="1"/>
          <p:nvPr/>
        </p:nvSpPr>
        <p:spPr>
          <a:xfrm>
            <a:off x="571500" y="571500"/>
            <a:ext cx="11601450" cy="4894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99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F8FAFC"/>
                </a:solidFill>
                <a:latin typeface="Urbanist"/>
                <a:ea typeface="Urbanist"/>
                <a:cs typeface="Urbanist"/>
                <a:sym typeface="Urbanist"/>
              </a:rPr>
              <a:t>Dimensions of Failure</a:t>
            </a:r>
            <a:endParaRPr/>
          </a:p>
        </p:txBody>
      </p:sp>
      <p:sp>
        <p:nvSpPr>
          <p:cNvPr id="196" name="Google Shape;196;p24"/>
          <p:cNvSpPr/>
          <p:nvPr/>
        </p:nvSpPr>
        <p:spPr>
          <a:xfrm>
            <a:off x="571500" y="1127670"/>
            <a:ext cx="11049000" cy="28575"/>
          </a:xfrm>
          <a:prstGeom prst="rect">
            <a:avLst/>
          </a:prstGeom>
          <a:solidFill>
            <a:srgbClr val="10B9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0E14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01" name="Google Shape;20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" name="Google Shape;202;p25"/>
          <p:cNvGrpSpPr/>
          <p:nvPr/>
        </p:nvGrpSpPr>
        <p:grpSpPr>
          <a:xfrm>
            <a:off x="6381750" y="1905000"/>
            <a:ext cx="5238900" cy="3810000"/>
            <a:chOff x="6381750" y="1905000"/>
            <a:chExt cx="5238900" cy="3810000"/>
          </a:xfrm>
        </p:grpSpPr>
        <p:pic>
          <p:nvPicPr>
            <p:cNvPr descr="A conceptual 3D visualization of a complex geometric crystal floating in space, with a bright light source casting a simplified, flat 2D shadow onto a dark wall. The aesthetic is high-tech, minimalist, with dark navy and emerald green accents, matching a professional data science presentation." id="203" name="Google Shape;203;p25"/>
            <p:cNvPicPr preferRelativeResize="0"/>
            <p:nvPr/>
          </p:nvPicPr>
          <p:blipFill rotWithShape="1">
            <a:blip r:embed="rId4">
              <a:alphaModFix/>
            </a:blip>
            <a:srcRect b="1522" l="0" r="0" t="1513"/>
            <a:stretch/>
          </p:blipFill>
          <p:spPr>
            <a:xfrm>
              <a:off x="6381750" y="1905000"/>
              <a:ext cx="5238900" cy="3810000"/>
            </a:xfrm>
            <a:prstGeom prst="roundRect">
              <a:avLst>
                <a:gd fmla="val 4000" name="adj"/>
              </a:avLst>
            </a:prstGeom>
            <a:noFill/>
            <a:ln>
              <a:noFill/>
            </a:ln>
          </p:spPr>
        </p:pic>
        <p:sp>
          <p:nvSpPr>
            <p:cNvPr id="204" name="Google Shape;204;p25"/>
            <p:cNvSpPr/>
            <p:nvPr/>
          </p:nvSpPr>
          <p:spPr>
            <a:xfrm>
              <a:off x="6381750" y="1905000"/>
              <a:ext cx="5238900" cy="3810000"/>
            </a:xfrm>
            <a:prstGeom prst="roundRect">
              <a:avLst>
                <a:gd fmla="val 4000" name="adj"/>
              </a:avLst>
            </a:prstGeom>
            <a:solidFill>
              <a:srgbClr val="000000">
                <a:alpha val="0"/>
              </a:srgbClr>
            </a:solidFill>
            <a:ln cap="flat" cmpd="sng" w="9525">
              <a:solidFill>
                <a:srgbClr val="33415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5" name="Google Shape;205;p25"/>
          <p:cNvSpPr txBox="1"/>
          <p:nvPr/>
        </p:nvSpPr>
        <p:spPr>
          <a:xfrm>
            <a:off x="571500" y="1524000"/>
            <a:ext cx="5238900" cy="4311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10B981"/>
                </a:solidFill>
                <a:latin typeface="Urbanist"/>
                <a:ea typeface="Urbanist"/>
                <a:cs typeface="Urbanist"/>
                <a:sym typeface="Urbanist"/>
              </a:rPr>
              <a:t>The Shadow Metaphor</a:t>
            </a:r>
            <a:endParaRPr b="1" sz="2800">
              <a:solidFill>
                <a:srgbClr val="10B98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06" name="Google Shape;206;p25"/>
          <p:cNvSpPr txBox="1"/>
          <p:nvPr/>
        </p:nvSpPr>
        <p:spPr>
          <a:xfrm>
            <a:off x="571500" y="2095500"/>
            <a:ext cx="5238900" cy="4926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600">
                <a:solidFill>
                  <a:srgbClr val="F8FAFC"/>
                </a:solidFill>
                <a:latin typeface="Inter"/>
                <a:ea typeface="Inter"/>
                <a:cs typeface="Inter"/>
                <a:sym typeface="Inter"/>
              </a:rPr>
              <a:t>Think of a 3D object. A data model is a light casting a 2D shadow onto a wall.</a:t>
            </a:r>
            <a:endParaRPr b="0" sz="1600">
              <a:solidFill>
                <a:srgbClr val="F8FAF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07" name="Google Shape;207;p25"/>
          <p:cNvSpPr txBox="1"/>
          <p:nvPr/>
        </p:nvSpPr>
        <p:spPr>
          <a:xfrm>
            <a:off x="571500" y="3000375"/>
            <a:ext cx="5238900" cy="7389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The</a:t>
            </a:r>
            <a:r>
              <a:rPr b="0" lang="en-US" sz="160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shadow </a:t>
            </a:r>
            <a:r>
              <a:rPr b="1" i="1" lang="en-US" sz="160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is not</a:t>
            </a:r>
            <a:r>
              <a:rPr b="0" lang="en-US" sz="160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the object. Depending on your model (the light's angle), you get different, incomplete truths.</a:t>
            </a:r>
            <a:endParaRPr b="0" sz="1600">
              <a:solidFill>
                <a:srgbClr val="94A3B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08" name="Google Shape;208;p25"/>
          <p:cNvSpPr txBox="1"/>
          <p:nvPr/>
        </p:nvSpPr>
        <p:spPr>
          <a:xfrm>
            <a:off x="571500" y="4286250"/>
            <a:ext cx="5238900" cy="754200"/>
          </a:xfrm>
          <a:prstGeom prst="rect">
            <a:avLst/>
          </a:prstGeom>
          <a:solidFill>
            <a:srgbClr val="1E293B">
              <a:alpha val="6000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10B981"/>
                </a:solidFill>
                <a:latin typeface="Space Mono"/>
                <a:ea typeface="Space Mono"/>
                <a:cs typeface="Space Mono"/>
                <a:sym typeface="Space Mono"/>
              </a:rPr>
              <a:t>EXPERT INSIGHT</a:t>
            </a:r>
            <a:endParaRPr b="0" sz="1600">
              <a:solidFill>
                <a:srgbClr val="F8FAFC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0" lang="en-US" sz="1600">
                <a:solidFill>
                  <a:srgbClr val="F8FAFC"/>
                </a:solidFill>
                <a:latin typeface="Inter"/>
                <a:ea typeface="Inter"/>
                <a:cs typeface="Inter"/>
                <a:sym typeface="Inter"/>
              </a:rPr>
              <a:t>Most systems optimize for the shadow, forgetting the object exists in higher dimensions.</a:t>
            </a:r>
            <a:endParaRPr b="0" sz="1600">
              <a:solidFill>
                <a:srgbClr val="F8FAF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09" name="Google Shape;209;p25"/>
          <p:cNvSpPr txBox="1"/>
          <p:nvPr/>
        </p:nvSpPr>
        <p:spPr>
          <a:xfrm>
            <a:off x="571500" y="571500"/>
            <a:ext cx="11601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99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F8FAFC"/>
                </a:solidFill>
                <a:latin typeface="Urbanist"/>
                <a:ea typeface="Urbanist"/>
                <a:cs typeface="Urbanist"/>
                <a:sym typeface="Urbanist"/>
              </a:rPr>
              <a:t>Data as Projection</a:t>
            </a:r>
            <a:endParaRPr/>
          </a:p>
        </p:txBody>
      </p:sp>
      <p:sp>
        <p:nvSpPr>
          <p:cNvPr id="210" name="Google Shape;210;p25"/>
          <p:cNvSpPr/>
          <p:nvPr/>
        </p:nvSpPr>
        <p:spPr>
          <a:xfrm>
            <a:off x="571500" y="1127670"/>
            <a:ext cx="11049000" cy="28500"/>
          </a:xfrm>
          <a:prstGeom prst="rect">
            <a:avLst/>
          </a:prstGeom>
          <a:solidFill>
            <a:srgbClr val="10B9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0E14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15" name="Google Shape;21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6"/>
          <p:cNvSpPr txBox="1"/>
          <p:nvPr/>
        </p:nvSpPr>
        <p:spPr>
          <a:xfrm>
            <a:off x="571500" y="1992510"/>
            <a:ext cx="110490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Proper modeling</a:t>
            </a:r>
            <a:r>
              <a:rPr b="0" i="0" lang="en-US" sz="165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is the search for the </a:t>
            </a:r>
            <a:r>
              <a:rPr b="1" i="0" lang="en-US" sz="165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Optimal Compression Point</a:t>
            </a:r>
            <a:r>
              <a:rPr b="0" i="0" lang="en-US" sz="165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/>
          </a:p>
        </p:txBody>
      </p:sp>
      <p:pic>
        <p:nvPicPr>
          <p:cNvPr descr="image.png" id="217" name="Google Shape;217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497335"/>
            <a:ext cx="1104900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6"/>
          <p:cNvSpPr txBox="1"/>
          <p:nvPr/>
        </p:nvSpPr>
        <p:spPr>
          <a:xfrm>
            <a:off x="571500" y="571500"/>
            <a:ext cx="11601450" cy="4894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99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F8FAFC"/>
                </a:solidFill>
                <a:latin typeface="Urbanist"/>
                <a:ea typeface="Urbanist"/>
                <a:cs typeface="Urbanist"/>
                <a:sym typeface="Urbanist"/>
              </a:rPr>
              <a:t>The Bottleneck Curve</a:t>
            </a:r>
            <a:endParaRPr/>
          </a:p>
        </p:txBody>
      </p:sp>
      <p:sp>
        <p:nvSpPr>
          <p:cNvPr id="219" name="Google Shape;219;p26"/>
          <p:cNvSpPr/>
          <p:nvPr/>
        </p:nvSpPr>
        <p:spPr>
          <a:xfrm>
            <a:off x="571500" y="1127670"/>
            <a:ext cx="11049000" cy="28575"/>
          </a:xfrm>
          <a:prstGeom prst="rect">
            <a:avLst/>
          </a:prstGeom>
          <a:solidFill>
            <a:srgbClr val="10B9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